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2" r:id="rId16"/>
    <p:sldId id="273" r:id="rId17"/>
    <p:sldId id="274" r:id="rId18"/>
    <p:sldId id="275" r:id="rId19"/>
    <p:sldId id="303"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1" d="100"/>
          <a:sy n="111"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84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89#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a:ln/>
        </p:spPr>
        <p:txBody>
          <a:bodyPr wrap="square" lIns="0" tIns="0" rIns="0" bIns="0" rtlCol="0" anchor="ctr"/>
          <a:lstStyle/>
          <a:p>
            <a:pPr algn="ctr">
              <a:lnSpc>
                <a:spcPct val="100000"/>
              </a:lnSpc>
            </a:pPr>
            <a:r>
              <a:rPr lang="en-US" sz="4400" b="1" i="0" dirty="0">
                <a:solidFill>
                  <a:srgbClr val="000000"/>
                </a:solidFill>
                <a:latin typeface="微软雅黑" pitchFamily="34" charset="0"/>
                <a:ea typeface="微软雅黑" pitchFamily="34" charset="-122"/>
                <a:cs typeface="微软雅黑"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a:ln/>
        </p:spPr>
        <p:txBody>
          <a:bodyPr/>
          <a:lstStyle/>
          <a:p>
            <a:endParaRPr lang="zh-CN" altLang="en-US"/>
          </a:p>
        </p:txBody>
      </p:sp>
      <p:sp>
        <p:nvSpPr>
          <p:cNvPr id="5" name="MasterShapeName"/>
          <p:cNvSpPr/>
          <p:nvPr/>
        </p:nvSpPr>
        <p:spPr>
          <a:xfrm>
            <a:off x="10479024" y="5907024"/>
            <a:ext cx="1106424" cy="402336"/>
          </a:xfrm>
          <a:prstGeom prst="rect">
            <a:avLst/>
          </a:prstGeom>
          <a:noFill/>
          <a:ln/>
        </p:spPr>
        <p:txBody>
          <a:bodyPr wrap="square" lIns="0" tIns="0" rIns="0" bIns="0" rtlCol="0" anchor="ctr"/>
          <a:lstStyle/>
          <a:p>
            <a:pPr algn="ctr">
              <a:lnSpc>
                <a:spcPct val="100000"/>
              </a:lnSpc>
            </a:pPr>
            <a:r>
              <a:rPr lang="en-US" sz="2000" b="1" i="0" dirty="0">
                <a:solidFill>
                  <a:srgbClr val="FFFFFF"/>
                </a:solidFill>
                <a:latin typeface="微软雅黑" pitchFamily="34" charset="0"/>
                <a:ea typeface="微软雅黑" pitchFamily="34" charset="-122"/>
                <a:cs typeface="微软雅黑"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96.png"/><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99.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amp;si=1">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name="Slide 11&amp;si=11">
    <p:spTree>
      <p:nvGrpSpPr>
        <p:cNvPr id="1" name=""/>
        <p:cNvGrpSpPr/>
        <p:nvPr/>
      </p:nvGrpSpPr>
      <p:grpSpPr>
        <a:xfrm>
          <a:off x="0" y="0"/>
          <a:ext cx="0" cy="0"/>
          <a:chOff x="0" y="0"/>
          <a:chExt cx="0" cy="0"/>
        </a:xfrm>
      </p:grpSpPr>
      <p:sp>
        <p:nvSpPr>
          <p:cNvPr id="2" name="C_5_BD#a8647846e?pid=1036a9eb8&amp;color=0,0,0&amp;vtp=1&amp;bt=1&amp;bbb=1"/>
          <p:cNvSpPr/>
          <p:nvPr/>
        </p:nvSpPr>
        <p:spPr>
          <a:xfrm>
            <a:off x="612648" y="486000"/>
            <a:ext cx="10963656" cy="949960"/>
          </a:xfrm>
          <a:prstGeom prst="rect">
            <a:avLst/>
          </a:prstGeom>
          <a:noFill/>
          <a:ln/>
        </p:spPr>
        <p:txBody>
          <a:bodyPr wrap="none" lIns="0" tIns="0" rIns="0" bIns="0" rtlCol="0" anchor="t"/>
          <a:lstStyle/>
          <a:p>
            <a:pPr algn="l" latinLnBrk="1">
              <a:lnSpc>
                <a:spcPts val="4500"/>
              </a:lnSpc>
            </a:pPr>
            <a:r>
              <a:rPr lang="en-US" altLang="zh-CN" sz="2600" b="1" i="0" dirty="0">
                <a:solidFill>
                  <a:srgbClr val="000000"/>
                </a:solidFill>
                <a:latin typeface="Times New Roman" pitchFamily="34" charset="0"/>
                <a:ea typeface="Microsoft Yahei" pitchFamily="34" charset="-122"/>
                <a:cs typeface="Times New Roman" pitchFamily="34" charset="-120"/>
              </a:rPr>
              <a:t>自主评价</a:t>
            </a:r>
            <a:endParaRPr lang="en-US" altLang="zh-CN" sz="2600" dirty="0"/>
          </a:p>
        </p:txBody>
      </p:sp>
      <p:sp>
        <p:nvSpPr>
          <p:cNvPr id="3" name="QO_6_BD.17_1#0b205c324?sp=1&amp;pid=a8647846e&amp;color=0,0,0&amp;vtp=1&amp;bbb=1"/>
          <p:cNvSpPr/>
          <p:nvPr/>
        </p:nvSpPr>
        <p:spPr>
          <a:xfrm>
            <a:off x="612648" y="1073032"/>
            <a:ext cx="10963656" cy="474599"/>
          </a:xfrm>
          <a:prstGeom prst="rect">
            <a:avLst/>
          </a:prstGeom>
          <a:noFill/>
          <a:ln/>
        </p:spPr>
        <p:txBody>
          <a:bodyPr wrap="none" lIns="0" tIns="0" rIns="0" bIns="0" rtlCol="0" anchor="t"/>
          <a:lstStyle/>
          <a:p>
            <a:pPr algn="l" latinLnBrk="1">
              <a:lnSpc>
                <a:spcPts val="42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依据下面小情境，判断下列说法对错。</a:t>
            </a:r>
            <a:endParaRPr lang="en-US" altLang="zh-CN" sz="2400" dirty="0"/>
          </a:p>
        </p:txBody>
      </p:sp>
      <mc:AlternateContent xmlns:mc="http://schemas.openxmlformats.org/markup-compatibility/2006" xmlns:a14="http://schemas.microsoft.com/office/drawing/2010/main">
        <mc:Choice Requires="a14">
          <p:sp>
            <p:nvSpPr>
              <p:cNvPr id="4" name="QO_6_BD.17_2#0b205c324?sp=1&amp;pid=a8647846e&amp;color=0,0,0&amp;vtp=1&amp;bbb=1&amp;hb=1"/>
              <p:cNvSpPr/>
              <p:nvPr/>
            </p:nvSpPr>
            <p:spPr>
              <a:xfrm>
                <a:off x="612648" y="1621888"/>
                <a:ext cx="10963656" cy="103740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日常生活中我们经常接触到各种各样的电源，如图所示的干电池、</a:t>
                </a:r>
                <a:r>
                  <a:rPr lang="en-US" altLang="zh-CN" sz="2400" b="0" i="0">
                    <a:solidFill>
                      <a:srgbClr val="000000"/>
                    </a:solidFill>
                    <a:latin typeface="Times New Roman" pitchFamily="34" charset="0"/>
                    <a:ea typeface="Microsoft Yahei" pitchFamily="34" charset="-122"/>
                    <a:cs typeface="Times New Roman" pitchFamily="34" charset="-120"/>
                  </a:rPr>
                  <a:t>手机电池，</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它们分别标有</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3.7 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”字样。</a:t>
                </a:r>
                <a:endParaRPr lang="en-US" altLang="zh-CN" sz="2400" dirty="0"/>
              </a:p>
            </p:txBody>
          </p:sp>
        </mc:Choice>
        <mc:Fallback xmlns="">
          <p:sp>
            <p:nvSpPr>
              <p:cNvPr id="4" name="QO_6_BD.17_2#0b205c324?sp=1&amp;pid=a8647846e&amp;color=0,0,0&amp;vtp=1&amp;bbb=1&amp;hb=1"/>
              <p:cNvSpPr>
                <a:spLocks noRot="1" noChangeAspect="1" noMove="1" noResize="1" noEditPoints="1" noAdjustHandles="1" noChangeArrowheads="1" noChangeShapeType="1" noTextEdit="1"/>
              </p:cNvSpPr>
              <p:nvPr/>
            </p:nvSpPr>
            <p:spPr>
              <a:xfrm>
                <a:off x="612648" y="1621888"/>
                <a:ext cx="10963656" cy="1037400"/>
              </a:xfrm>
              <a:prstGeom prst="rect">
                <a:avLst/>
              </a:prstGeom>
              <a:blipFill>
                <a:blip r:embed="rId3"/>
                <a:stretch>
                  <a:fillRect l="-1724" r="-1780" b="-17647"/>
                </a:stretch>
              </a:blipFill>
              <a:ln/>
            </p:spPr>
            <p:txBody>
              <a:bodyPr/>
              <a:lstStyle/>
              <a:p>
                <a:r>
                  <a:rPr lang="zh-CN" altLang="en-US">
                    <a:noFill/>
                  </a:rPr>
                  <a:t> </a:t>
                </a:r>
              </a:p>
            </p:txBody>
          </p:sp>
        </mc:Fallback>
      </mc:AlternateContent>
      <p:pic>
        <p:nvPicPr>
          <p:cNvPr id="5" name="QO_6_BD.17_4#0b205c324?htil=1&amp;pid=a8647846e&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2304288" y="3036795"/>
            <a:ext cx="2103120" cy="1271016"/>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6" name="QO_6_BD.17_5#0b205c324?htil=1&amp;pid=a8647846e&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7671816" y="2789907"/>
            <a:ext cx="2331720" cy="150876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p:cSld name="Slide 12&amp;si=12">
    <p:spTree>
      <p:nvGrpSpPr>
        <p:cNvPr id="1" name=""/>
        <p:cNvGrpSpPr/>
        <p:nvPr/>
      </p:nvGrpSpPr>
      <p:grpSpPr>
        <a:xfrm>
          <a:off x="0" y="0"/>
          <a:ext cx="0" cy="0"/>
          <a:chOff x="0" y="0"/>
          <a:chExt cx="0" cy="0"/>
        </a:xfrm>
      </p:grpSpPr>
      <p:sp>
        <p:nvSpPr>
          <p:cNvPr id="2" name="QT_7_BD.18_1#645c1e192?pid=0b205c324&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图中手机电池转化电能的本领比一节干电池的大。(</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3" name="QT_7_AN.19_1#645c1e192.bracket?pid=0b205c324&amp;color=0,0,0&amp;vpa=11&amp;vtp=1"/>
          <p:cNvSpPr/>
          <p:nvPr/>
        </p:nvSpPr>
        <p:spPr>
          <a:xfrm>
            <a:off x="8338217" y="474570"/>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4" name="QT_7_BD.20_1#892e59807?pid=0b205c324&amp;color=0,0,0&amp;vtp=1&amp;bbb=1"/>
          <p:cNvSpPr/>
          <p:nvPr/>
        </p:nvSpPr>
        <p:spPr>
          <a:xfrm>
            <a:off x="612648" y="1022764"/>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电动势就是电源两极间的电压。(</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5" name="QT_7_AN.21_1#892e59807.bracket?pid=0b205c324&amp;color=0,0,0&amp;vpa=12&amp;vtp=1"/>
          <p:cNvSpPr/>
          <p:nvPr/>
        </p:nvSpPr>
        <p:spPr>
          <a:xfrm>
            <a:off x="5836316" y="1011334"/>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6" name="QT_7_BD.22_1#eba556648?pid=0b205c324&amp;color=0,0,0&amp;vtp=1&amp;bbb=1"/>
          <p:cNvSpPr/>
          <p:nvPr/>
        </p:nvSpPr>
        <p:spPr>
          <a:xfrm>
            <a:off x="612648" y="1557434"/>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非静电力做的功越多，</a:t>
            </a:r>
            <a:r>
              <a:rPr lang="en-US" altLang="zh-CN" sz="2400" b="0" i="0">
                <a:solidFill>
                  <a:srgbClr val="000000"/>
                </a:solidFill>
                <a:latin typeface="Times New Roman" pitchFamily="34" charset="0"/>
                <a:ea typeface="Microsoft Yahei" pitchFamily="34" charset="-122"/>
                <a:cs typeface="Times New Roman" pitchFamily="34" charset="-120"/>
              </a:rPr>
              <a:t>电动势就越大。(</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7" name="QT_7_AN.23_1#eba556648.bracket?pid=0b205c324&amp;color=0,0,0&amp;vpa=13&amp;vtp=1"/>
          <p:cNvSpPr/>
          <p:nvPr/>
        </p:nvSpPr>
        <p:spPr>
          <a:xfrm>
            <a:off x="6750717" y="1546004"/>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8" name="QT_7_BD.24_1#80c86254a?pid=0b205c324&amp;color=0,0,0&amp;vtp=1&amp;bbb=1&amp;hb=1"/>
              <p:cNvSpPr/>
              <p:nvPr/>
            </p:nvSpPr>
            <p:spPr>
              <a:xfrm>
                <a:off x="612648" y="2092104"/>
                <a:ext cx="10963656" cy="474599"/>
              </a:xfrm>
              <a:prstGeom prst="rect">
                <a:avLst/>
              </a:prstGeom>
              <a:noFill/>
              <a:ln/>
            </p:spPr>
            <p:txBody>
              <a:bodyPr wrap="none" lIns="0" tIns="0" rIns="0" bIns="0" rtlCol="0" anchor="t"/>
              <a:lstStyle/>
              <a:p>
                <a:pPr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把</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C</m:t>
                    </m:r>
                  </m:oMath>
                </a14:m>
                <a:r>
                  <a:rPr lang="en-US" altLang="zh-CN" sz="2400" b="0" i="0" dirty="0">
                    <a:solidFill>
                      <a:srgbClr val="000000"/>
                    </a:solidFill>
                    <a:latin typeface="Times New Roman" pitchFamily="34" charset="0"/>
                    <a:ea typeface="Microsoft Yahei" pitchFamily="34" charset="-122"/>
                    <a:cs typeface="Times New Roman" pitchFamily="34" charset="-120"/>
                  </a:rPr>
                  <a:t>的正电荷从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000000"/>
                    </a:solidFill>
                    <a:latin typeface="Times New Roman" pitchFamily="34" charset="0"/>
                    <a:ea typeface="Microsoft Yahei" pitchFamily="34" charset="-122"/>
                    <a:cs typeface="Times New Roman" pitchFamily="34" charset="-120"/>
                  </a:rPr>
                  <a:t>干电池的负极移到正极，电荷的电势能增加了</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J</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8" name="QT_7_BD.24_1#80c86254a?pid=0b205c324&amp;color=0,0,0&amp;vtp=1&amp;bbb=1&amp;hb=1"/>
              <p:cNvSpPr>
                <a:spLocks noRot="1" noChangeAspect="1" noMove="1" noResize="1" noEditPoints="1" noAdjustHandles="1" noChangeArrowheads="1" noChangeShapeType="1" noTextEdit="1"/>
              </p:cNvSpPr>
              <p:nvPr/>
            </p:nvSpPr>
            <p:spPr>
              <a:xfrm>
                <a:off x="612648" y="2092104"/>
                <a:ext cx="10963656" cy="474599"/>
              </a:xfrm>
              <a:prstGeom prst="rect">
                <a:avLst/>
              </a:prstGeom>
              <a:blipFill>
                <a:blip r:embed="rId3"/>
                <a:stretch>
                  <a:fillRect l="-1724" r="-6674" b="-39744"/>
                </a:stretch>
              </a:blipFill>
              <a:ln/>
            </p:spPr>
            <p:txBody>
              <a:bodyPr/>
              <a:lstStyle/>
              <a:p>
                <a:r>
                  <a:rPr lang="zh-CN" altLang="en-US">
                    <a:noFill/>
                  </a:rPr>
                  <a:t> </a:t>
                </a:r>
              </a:p>
            </p:txBody>
          </p:sp>
        </mc:Fallback>
      </mc:AlternateContent>
      <p:sp>
        <p:nvSpPr>
          <p:cNvPr id="9" name="QT_7_AN.25_1#80c86254a.bracket?pid=0b205c324&amp;color=0,0,0&amp;vpa=14&amp;vtp=1"/>
          <p:cNvSpPr/>
          <p:nvPr/>
        </p:nvSpPr>
        <p:spPr>
          <a:xfrm>
            <a:off x="11552905" y="2080674"/>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10" name="QT_7_BD.26_1#ccbbba384?pid=0b205c324&amp;color=0,0,0&amp;vtp=1&amp;bbb=1"/>
          <p:cNvSpPr/>
          <p:nvPr/>
        </p:nvSpPr>
        <p:spPr>
          <a:xfrm>
            <a:off x="612648" y="2570831"/>
            <a:ext cx="11171238"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（5）</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非静电力做的功与移动的电荷量的比值可以反映非静电力做功的本领。(</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11" name="QT_7_AN.27_1#ccbbba384.bracket?pid=0b205c324&amp;color=0,0,0&amp;vpa=15&amp;vtp=1"/>
          <p:cNvSpPr/>
          <p:nvPr/>
        </p:nvSpPr>
        <p:spPr>
          <a:xfrm>
            <a:off x="11081417" y="2559401"/>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bg/>
                                          </p:spTgt>
                                        </p:tgtEl>
                                        <p:attrNameLst>
                                          <p:attrName>style.visibility</p:attrName>
                                        </p:attrNameLst>
                                      </p:cBhvr>
                                      <p:to>
                                        <p:strVal val="visible"/>
                                      </p:to>
                                    </p:set>
                                    <p:animEffect transition="in" filter="wipe(left)">
                                      <p:cBhvr>
                                        <p:cTn id="39" dur="500"/>
                                        <p:tgtEl>
                                          <p:spTgt spid="11">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7" grpId="0" build="p" animBg="1"/>
      <p:bldP spid="9" grpId="0" build="p" animBg="1"/>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3&amp;si=13">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28_1#2bcb82da4?pid=a8647846e&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人教版必修第三册改编</a:t>
                </a:r>
                <a:r>
                  <a:rPr lang="en-US" altLang="zh-CN" sz="2400" b="0" i="0" dirty="0">
                    <a:solidFill>
                      <a:srgbClr val="000000"/>
                    </a:solidFill>
                    <a:latin typeface="Times New Roman" pitchFamily="34" charset="0"/>
                    <a:ea typeface="Microsoft Yahei" pitchFamily="34" charset="-122"/>
                    <a:cs typeface="Times New Roman" pitchFamily="34" charset="-120"/>
                  </a:rPr>
                  <a:t>）一个电源接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的电阻时</a:t>
                </a:r>
                <a:r>
                  <a:rPr lang="en-US" altLang="zh-CN" sz="2400" b="0" i="0">
                    <a:solidFill>
                      <a:srgbClr val="000000"/>
                    </a:solidFill>
                    <a:latin typeface="Times New Roman" pitchFamily="34" charset="0"/>
                    <a:ea typeface="Microsoft Yahei" pitchFamily="34" charset="-122"/>
                    <a:cs typeface="Times New Roman" pitchFamily="34" charset="-120"/>
                  </a:rPr>
                  <a:t>，通过电源的电流为</a:t>
                </a: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t>
                    </m:r>
                  </m:oMath>
                </a14:m>
                <a:r>
                  <a:rPr lang="en-US" altLang="zh-CN" sz="2400" b="0" i="0" dirty="0">
                    <a:solidFill>
                      <a:srgbClr val="000000"/>
                    </a:solidFill>
                    <a:latin typeface="Times New Roman" pitchFamily="34" charset="0"/>
                    <a:ea typeface="Microsoft Yahei" pitchFamily="34" charset="-122"/>
                    <a:cs typeface="Times New Roman" pitchFamily="34" charset="-120"/>
                  </a:rPr>
                  <a:t>，接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的电阻时，通过电源的电流为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，则电源的电动势和内阻分别</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6_BD.28_1#2bcb82da4?pid=a8647846e&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r="-1502" b="-11494"/>
                </a:stretch>
              </a:blipFill>
              <a:ln/>
            </p:spPr>
            <p:txBody>
              <a:bodyPr/>
              <a:lstStyle/>
              <a:p>
                <a:r>
                  <a:rPr lang="zh-CN" altLang="en-US">
                    <a:noFill/>
                  </a:rPr>
                  <a:t> </a:t>
                </a:r>
              </a:p>
            </p:txBody>
          </p:sp>
        </mc:Fallback>
      </mc:AlternateContent>
      <p:sp>
        <p:nvSpPr>
          <p:cNvPr id="3" name="QC_6_AN.29_1#2bcb82da4.bracket?pid=a8647846e&amp;color=0,0,0&amp;vpa=16&amp;vtp=1"/>
          <p:cNvSpPr/>
          <p:nvPr/>
        </p:nvSpPr>
        <p:spPr>
          <a:xfrm>
            <a:off x="1162716" y="15921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mc:AlternateContent xmlns:mc="http://schemas.openxmlformats.org/markup-compatibility/2006" xmlns:a14="http://schemas.microsoft.com/office/drawing/2010/main">
        <mc:Choice Requires="a14">
          <p:sp>
            <p:nvSpPr>
              <p:cNvPr id="4" name="QC_6_BD.28_2#2bcb82da4.choices?pid=a8647846e&amp;color=0,0,0&amp;vtp=1&amp;bbb=1"/>
              <p:cNvSpPr/>
              <p:nvPr/>
            </p:nvSpPr>
            <p:spPr>
              <a:xfrm>
                <a:off x="612648" y="2136555"/>
                <a:ext cx="10963656" cy="467805"/>
              </a:xfrm>
              <a:prstGeom prst="rect">
                <a:avLst/>
              </a:prstGeom>
              <a:noFill/>
              <a:ln/>
            </p:spPr>
            <p:txBody>
              <a:bodyPr wrap="none" lIns="0" tIns="0" rIns="0" bIns="0" rtlCol="0" anchor="t"/>
              <a:lstStyle/>
              <a:p>
                <a:pPr latinLnBrk="1">
                  <a:lnSpc>
                    <a:spcPts val="4200"/>
                  </a:lnSpc>
                  <a:tabLst>
                    <a:tab pos="2801239" algn="l"/>
                    <a:tab pos="5589778" algn="l"/>
                    <a:tab pos="837831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C_6_BD.28_2#2bcb82da4.choices?pid=a8647846e&amp;color=0,0,0&amp;vtp=1&amp;bbb=1"/>
              <p:cNvSpPr>
                <a:spLocks noRot="1" noChangeAspect="1" noMove="1" noResize="1" noEditPoints="1" noAdjustHandles="1" noChangeArrowheads="1" noChangeShapeType="1" noTextEdit="1"/>
              </p:cNvSpPr>
              <p:nvPr/>
            </p:nvSpPr>
            <p:spPr>
              <a:xfrm>
                <a:off x="612648" y="2136555"/>
                <a:ext cx="10963656" cy="467805"/>
              </a:xfrm>
              <a:prstGeom prst="rect">
                <a:avLst/>
              </a:prstGeom>
              <a:blipFill>
                <a:blip r:embed="rId4"/>
                <a:stretch>
                  <a:fillRect l="-1724" b="-4155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C_6_BD.30_1#cf31bf273?pid=a8647846e&amp;color=0,0,0&amp;vtp=1&amp;bbb=1&amp;hb=1"/>
              <p:cNvSpPr/>
              <p:nvPr/>
            </p:nvSpPr>
            <p:spPr>
              <a:xfrm>
                <a:off x="612648" y="2615282"/>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人教版必修第三册改编</a:t>
                </a:r>
                <a:r>
                  <a:rPr lang="en-US" altLang="zh-CN" sz="2400" b="0" i="0" dirty="0">
                    <a:solidFill>
                      <a:srgbClr val="000000"/>
                    </a:solidFill>
                    <a:latin typeface="Times New Roman" pitchFamily="34" charset="0"/>
                    <a:ea typeface="Microsoft Yahei" pitchFamily="34" charset="-122"/>
                    <a:cs typeface="Times New Roman" pitchFamily="34" charset="-120"/>
                  </a:rPr>
                  <a:t>）将5节电动势为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000000"/>
                    </a:solidFill>
                    <a:latin typeface="Times New Roman" pitchFamily="34" charset="0"/>
                    <a:ea typeface="Microsoft Yahei" pitchFamily="34" charset="-122"/>
                    <a:cs typeface="Times New Roman" pitchFamily="34" charset="-120"/>
                  </a:rPr>
                  <a:t>、内阻为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的干电池串联，</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给一个</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0.6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”的用电器供电。若要使该用电器在额定电压下工作</a:t>
                </a:r>
                <a:r>
                  <a:rPr lang="en-US" altLang="zh-CN" sz="2400" b="0" i="0">
                    <a:solidFill>
                      <a:srgbClr val="000000"/>
                    </a:solidFill>
                    <a:latin typeface="Times New Roman" pitchFamily="34" charset="0"/>
                    <a:ea typeface="Microsoft Yahei" pitchFamily="34" charset="-122"/>
                    <a:cs typeface="Times New Roman" pitchFamily="34" charset="-120"/>
                  </a:rPr>
                  <a:t>，电路中还</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需要串联一个电阻</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其阻值是(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5" name="QC_6_BD.30_1#cf31bf273?pid=a8647846e&amp;color=0,0,0&amp;vtp=1&amp;bbb=1&amp;hb=1"/>
              <p:cNvSpPr>
                <a:spLocks noRot="1" noChangeAspect="1" noMove="1" noResize="1" noEditPoints="1" noAdjustHandles="1" noChangeArrowheads="1" noChangeShapeType="1" noTextEdit="1"/>
              </p:cNvSpPr>
              <p:nvPr/>
            </p:nvSpPr>
            <p:spPr>
              <a:xfrm>
                <a:off x="612648" y="2615282"/>
                <a:ext cx="10963656" cy="1592199"/>
              </a:xfrm>
              <a:prstGeom prst="rect">
                <a:avLst/>
              </a:prstGeom>
              <a:blipFill>
                <a:blip r:embed="rId5"/>
                <a:stretch>
                  <a:fillRect l="-1724" r="-890" b="-11877"/>
                </a:stretch>
              </a:blipFill>
              <a:ln/>
            </p:spPr>
            <p:txBody>
              <a:bodyPr/>
              <a:lstStyle/>
              <a:p>
                <a:r>
                  <a:rPr lang="zh-CN" altLang="en-US">
                    <a:noFill/>
                  </a:rPr>
                  <a:t> </a:t>
                </a:r>
              </a:p>
            </p:txBody>
          </p:sp>
        </mc:Fallback>
      </mc:AlternateContent>
      <p:sp>
        <p:nvSpPr>
          <p:cNvPr id="6" name="QC_6_AN.31_1#cf31bf273.bracket?pid=a8647846e&amp;color=0,0,0&amp;vpa=17&amp;vtp=1"/>
          <p:cNvSpPr/>
          <p:nvPr/>
        </p:nvSpPr>
        <p:spPr>
          <a:xfrm>
            <a:off x="4820316" y="3721452"/>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mc:AlternateContent xmlns:mc="http://schemas.openxmlformats.org/markup-compatibility/2006" xmlns:a14="http://schemas.microsoft.com/office/drawing/2010/main">
        <mc:Choice Requires="a14">
          <p:sp>
            <p:nvSpPr>
              <p:cNvPr id="7" name="QC_6_BD.30_2#cf31bf273.choices?pid=a8647846e&amp;color=0,0,0&amp;vtp=1&amp;bbb=1"/>
              <p:cNvSpPr/>
              <p:nvPr/>
            </p:nvSpPr>
            <p:spPr>
              <a:xfrm>
                <a:off x="612648" y="4258725"/>
                <a:ext cx="10963656" cy="467805"/>
              </a:xfrm>
              <a:prstGeom prst="rect">
                <a:avLst/>
              </a:prstGeom>
              <a:noFill/>
              <a:ln/>
            </p:spPr>
            <p:txBody>
              <a:bodyPr wrap="none" lIns="0" tIns="0" rIns="0" bIns="0" rtlCol="0" anchor="t"/>
              <a:lstStyle/>
              <a:p>
                <a:pPr latinLnBrk="1">
                  <a:lnSpc>
                    <a:spcPts val="4200"/>
                  </a:lnSpc>
                  <a:tabLst>
                    <a:tab pos="2801239" algn="l"/>
                    <a:tab pos="5589778" algn="l"/>
                    <a:tab pos="837831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7" name="QC_6_BD.30_2#cf31bf273.choices?pid=a8647846e&amp;color=0,0,0&amp;vtp=1&amp;bbb=1"/>
              <p:cNvSpPr>
                <a:spLocks noRot="1" noChangeAspect="1" noMove="1" noResize="1" noEditPoints="1" noAdjustHandles="1" noChangeArrowheads="1" noChangeShapeType="1" noTextEdit="1"/>
              </p:cNvSpPr>
              <p:nvPr/>
            </p:nvSpPr>
            <p:spPr>
              <a:xfrm>
                <a:off x="612648" y="4258725"/>
                <a:ext cx="10963656" cy="467805"/>
              </a:xfrm>
              <a:prstGeom prst="rect">
                <a:avLst/>
              </a:prstGeom>
              <a:blipFill>
                <a:blip r:embed="rId6"/>
                <a:stretch>
                  <a:fillRect l="-1724" b="-4210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4&amp;si=14">
    <p:spTree>
      <p:nvGrpSpPr>
        <p:cNvPr id="1" name=""/>
        <p:cNvGrpSpPr/>
        <p:nvPr/>
      </p:nvGrpSpPr>
      <p:grpSpPr>
        <a:xfrm>
          <a:off x="0" y="0"/>
          <a:ext cx="0" cy="0"/>
          <a:chOff x="0" y="0"/>
          <a:chExt cx="0" cy="0"/>
        </a:xfrm>
      </p:grpSpPr>
      <p:sp>
        <p:nvSpPr>
          <p:cNvPr id="2" name="C_3_BD#ecdadec48.fixed?pid=37d94265e&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关键能力·核心突破</a:t>
            </a:r>
            <a:endParaRPr lang="en-US" altLang="zh-CN" sz="4800" dirty="0"/>
          </a:p>
        </p:txBody>
      </p:sp>
    </p:spTree>
  </p:cSld>
  <p:clrMapOvr>
    <a:masterClrMapping/>
  </p:clrMapOvr>
  <p:transition>
    <p:split dir="in"/>
  </p:transition>
</p:sld>
</file>

<file path=ppt/slides/slide14.xml><?xml version="1.0" encoding="utf-8"?>
<p:sld xmlns:a="http://schemas.openxmlformats.org/drawingml/2006/main" xmlns:r="http://schemas.openxmlformats.org/officeDocument/2006/relationships" xmlns:p="http://schemas.openxmlformats.org/presentationml/2006/main">
  <p:cSld name="Slide 15&amp;si=15">
    <p:spTree>
      <p:nvGrpSpPr>
        <p:cNvPr id="1" name=""/>
        <p:cNvGrpSpPr/>
        <p:nvPr/>
      </p:nvGrpSpPr>
      <p:grpSpPr>
        <a:xfrm>
          <a:off x="0" y="0"/>
          <a:ext cx="0" cy="0"/>
          <a:chOff x="0" y="0"/>
          <a:chExt cx="0" cy="0"/>
        </a:xfrm>
      </p:grpSpPr>
      <p:sp>
        <p:nvSpPr>
          <p:cNvPr id="2" name="C_4_BD#904a14615?pid=ecdadec48&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考点一</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闭合电路的动态分析</a:t>
            </a:r>
            <a:endParaRPr lang="en-US" altLang="zh-CN" sz="3000" dirty="0"/>
          </a:p>
        </p:txBody>
      </p:sp>
      <p:sp>
        <p:nvSpPr>
          <p:cNvPr id="3" name="P_5#9574a0609?sp=1&amp;pid=904a14615&amp;color=0,0,0&amp;vtp=1&amp;bbb=1"/>
          <p:cNvSpPr/>
          <p:nvPr/>
        </p:nvSpPr>
        <p:spPr>
          <a:xfrm>
            <a:off x="612648" y="1148154"/>
            <a:ext cx="10963656" cy="21551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1" i="0">
                <a:solidFill>
                  <a:srgbClr val="000000"/>
                </a:solidFill>
                <a:latin typeface="Times New Roman" pitchFamily="34" charset="0"/>
                <a:ea typeface="Microsoft Yahei" pitchFamily="34" charset="-122"/>
                <a:cs typeface="Times New Roman" pitchFamily="34" charset="-120"/>
              </a:rPr>
              <a:t>.判定总电阻变化情况的规律</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10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（1）当外电路的任何一个电阻增大（或减小）时，电路的总电阻一定增大（或减小）。</a:t>
            </a:r>
            <a:endParaRPr kumimoji="0" lang="en-US" altLang="zh-CN" sz="2400" b="0" i="0" u="none" strike="noStrike" kern="1200" cap="none" spc="-10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（2）若开关的通、断使串联的用电器增多时，电路的总电阻增大；若开关的通、</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断使并联的支路增多时，电路的总电阻减小。</a:t>
            </a:r>
            <a:endParaRPr lang="en-US" altLang="zh-CN" sz="2400" dirty="0"/>
          </a:p>
        </p:txBody>
      </p:sp>
      <p:pic>
        <p:nvPicPr>
          <p:cNvPr id="6" name="P_5_BD#9574a0609?htil=2&amp;pid=904a14615&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9164139" y="3415593"/>
            <a:ext cx="2322576" cy="93268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7" name="P_5_BD#9574a0609?htil=2&amp;sp=1&amp;pid=904a14615&amp;color=0,0,0&amp;vtp=1&amp;bbb=1&amp;hb=1"/>
              <p:cNvSpPr/>
              <p:nvPr/>
            </p:nvSpPr>
            <p:spPr>
              <a:xfrm>
                <a:off x="612648" y="3347013"/>
                <a:ext cx="8558784" cy="1618171"/>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（3）在如图所示分压电路中</a:t>
                </a:r>
                <a:r>
                  <a:rPr lang="en-US" altLang="zh-CN" sz="2400" b="0" i="0">
                    <a:solidFill>
                      <a:srgbClr val="000000"/>
                    </a:solidFill>
                    <a:latin typeface="Times New Roman" pitchFamily="34" charset="0"/>
                    <a:ea typeface="Microsoft Yahei" pitchFamily="34" charset="-122"/>
                    <a:cs typeface="Times New Roman" pitchFamily="34" charset="-120"/>
                  </a:rPr>
                  <a:t>，滑动变阻器可视为由两段电阻构</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成</a:t>
                </a:r>
                <a:r>
                  <a:rPr lang="en-US" altLang="zh-CN" sz="2400" b="0" i="0" dirty="0">
                    <a:solidFill>
                      <a:srgbClr val="000000"/>
                    </a:solidFill>
                    <a:latin typeface="Times New Roman" pitchFamily="34" charset="0"/>
                    <a:ea typeface="Microsoft Yahei" pitchFamily="34" charset="-122"/>
                    <a:cs typeface="Times New Roman" pitchFamily="34" charset="-120"/>
                  </a:rPr>
                  <a:t>，其中一段</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000000"/>
                            </a:solidFill>
                            <a:latin typeface="Cambria Math" panose="02040503050406030204" pitchFamily="18" charset="0"/>
                          </a:rPr>
                          <m:t>并</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与用电器并联，另一段</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000000"/>
                            </a:solidFill>
                            <a:latin typeface="Cambria Math" panose="02040503050406030204" pitchFamily="18" charset="0"/>
                          </a:rPr>
                          <m:t>串</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与并联部分串联。</a:t>
                </a:r>
              </a:p>
              <a:p>
                <a:pPr latinLnBrk="1">
                  <a:lnSpc>
                    <a:spcPts val="43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zh-CN" altLang="en-US" sz="2400" b="0" i="0" kern="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两端的总电阻与</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000000"/>
                            </a:solidFill>
                            <a:latin typeface="Cambria Math" panose="02040503050406030204" pitchFamily="18" charset="0"/>
                          </a:rPr>
                          <m:t>串</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的变化趋势一致。</a:t>
                </a:r>
                <a:endParaRPr lang="en-US" altLang="zh-CN" sz="2400" dirty="0"/>
              </a:p>
            </p:txBody>
          </p:sp>
        </mc:Choice>
        <mc:Fallback xmlns="">
          <p:sp>
            <p:nvSpPr>
              <p:cNvPr id="7" name="P_5_BD#9574a0609?htil=2&amp;sp=1&amp;pid=904a14615&amp;color=0,0,0&amp;vtp=1&amp;bbb=1&amp;hb=1"/>
              <p:cNvSpPr>
                <a:spLocks noRot="1" noChangeAspect="1" noMove="1" noResize="1" noEditPoints="1" noAdjustHandles="1" noChangeArrowheads="1" noChangeShapeType="1" noTextEdit="1"/>
              </p:cNvSpPr>
              <p:nvPr/>
            </p:nvSpPr>
            <p:spPr>
              <a:xfrm>
                <a:off x="612648" y="3347013"/>
                <a:ext cx="8558784" cy="1618171"/>
              </a:xfrm>
              <a:prstGeom prst="rect">
                <a:avLst/>
              </a:prstGeom>
              <a:blipFill>
                <a:blip r:embed="rId4"/>
                <a:stretch>
                  <a:fillRect l="-2208" r="-71" b="-10943"/>
                </a:stretch>
              </a:blipFill>
              <a:ln/>
            </p:spPr>
            <p:txBody>
              <a:bodyPr/>
              <a:lstStyle/>
              <a:p>
                <a:r>
                  <a:rPr lang="zh-CN" altLang="en-US">
                    <a:noFill/>
                  </a:rPr>
                  <a:t> </a:t>
                </a:r>
              </a:p>
            </p:txBody>
          </p:sp>
        </mc:Fallback>
      </mc:AlternateContent>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name="Slide 17&amp;si=17">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_5#9574a0609?sp=1&amp;pid=904a14615&amp;color=0,0,0&amp;vtp=1&amp;bt=1&amp;bb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2.电路动态分析问题常用的“</a:t>
                </a:r>
                <a:r>
                  <a:rPr lang="en-US" altLang="zh-CN" sz="2400" b="1" i="0">
                    <a:solidFill>
                      <a:srgbClr val="000000"/>
                    </a:solidFill>
                    <a:latin typeface="Times New Roman" pitchFamily="34" charset="0"/>
                    <a:ea typeface="Microsoft Yahei" pitchFamily="34" charset="-122"/>
                    <a:cs typeface="Times New Roman" pitchFamily="34" charset="-120"/>
                  </a:rPr>
                  <a:t>三法”</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（1）程序判断法：遵循“局部</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整体</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部分”的思路，</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按以下步骤分析：</a:t>
                </a:r>
                <a:endParaRPr lang="en-US" altLang="zh-CN" sz="2400" dirty="0"/>
              </a:p>
            </p:txBody>
          </p:sp>
        </mc:Choice>
        <mc:Fallback xmlns="">
          <p:sp>
            <p:nvSpPr>
              <p:cNvPr id="2" name="P_5#9574a0609?sp=1&amp;pid=904a14615&amp;color=0,0,0&amp;vtp=1&amp;bt=1&amp;bbb=1"/>
              <p:cNvSpPr>
                <a:spLocks noRot="1" noChangeAspect="1" noMove="1" noResize="1" noEditPoints="1" noAdjustHandles="1" noChangeArrowheads="1" noChangeShapeType="1" noTextEdit="1"/>
              </p:cNvSpPr>
              <p:nvPr/>
            </p:nvSpPr>
            <p:spPr>
              <a:xfrm>
                <a:off x="612648" y="486000"/>
                <a:ext cx="10963656" cy="1033399"/>
              </a:xfrm>
              <a:prstGeom prst="rect">
                <a:avLst/>
              </a:prstGeom>
              <a:blipFill>
                <a:blip r:embed="rId3"/>
                <a:stretch>
                  <a:fillRect l="-1724" b="-17751"/>
                </a:stretch>
              </a:blipFill>
              <a:ln/>
            </p:spPr>
            <p:txBody>
              <a:bodyPr/>
              <a:lstStyle/>
              <a:p>
                <a:r>
                  <a:rPr lang="zh-CN" altLang="en-US">
                    <a:noFill/>
                  </a:rPr>
                  <a:t> </a:t>
                </a:r>
              </a:p>
            </p:txBody>
          </p:sp>
        </mc:Fallback>
      </mc:AlternateContent>
      <p:pic>
        <p:nvPicPr>
          <p:cNvPr id="4" name="P_5_BD#9574a0609?pid=904a14615&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3291840" y="1647542"/>
            <a:ext cx="5605272" cy="184708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name="Slide 18&amp;si=18">
    <p:spTree>
      <p:nvGrpSpPr>
        <p:cNvPr id="1" name=""/>
        <p:cNvGrpSpPr/>
        <p:nvPr/>
      </p:nvGrpSpPr>
      <p:grpSpPr>
        <a:xfrm>
          <a:off x="0" y="0"/>
          <a:ext cx="0" cy="0"/>
          <a:chOff x="0" y="0"/>
          <a:chExt cx="0" cy="0"/>
        </a:xfrm>
      </p:grpSpPr>
      <p:sp>
        <p:nvSpPr>
          <p:cNvPr id="2" name="P_5_BD#9574a0609?sp=1&amp;pid=904a14615&amp;color=0,0,0&amp;vtp=1&amp;bt=1&amp;bbb=1"/>
          <p:cNvSpPr/>
          <p:nvPr/>
        </p:nvSpPr>
        <p:spPr>
          <a:xfrm>
            <a:off x="612648" y="486000"/>
            <a:ext cx="10963656" cy="38315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（2）“串反并同”结论法（应用条件：</a:t>
            </a:r>
            <a:r>
              <a:rPr lang="en-US" altLang="zh-CN" sz="2400" b="0" i="0">
                <a:solidFill>
                  <a:srgbClr val="000000"/>
                </a:solidFill>
                <a:latin typeface="Times New Roman" pitchFamily="34" charset="0"/>
                <a:ea typeface="Microsoft Yahei" pitchFamily="34" charset="-122"/>
                <a:cs typeface="Times New Roman" pitchFamily="34" charset="-120"/>
              </a:rPr>
              <a:t>电源内阻不为零）</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①所谓“串反”，即某一电阻增大时，与它串联或间接串联的电阻中的电流、两端电</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压、电功率都将减小，反之则增大。</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②所谓“并同”，即某一电阻增大时，与它并联或间接并联的电阻中的电流、两端电</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压、电功率都将增大，反之则减小。</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（3）极限法：因滑动变阻器滑片滑动引起的电路变化问题，可将滑动变阻器的滑</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片分别滑至两个极端去讨论。</a:t>
            </a:r>
            <a:endParaRPr lang="en-US" altLang="zh-CN" sz="2400" dirty="0"/>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name="Slide 19&amp;si=1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32_1#055e00593?sp=1&amp;pid=904a14615&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在如图所示的电路中，电源的负极接地，其电动势为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、内阻为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4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为定值电阻，</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为滑动变阻器，电流表和电压表均为理想电表，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为电容器</a:t>
                </a:r>
                <a:r>
                  <a:rPr lang="en-US" altLang="zh-CN" sz="2400" b="0" i="0">
                    <a:solidFill>
                      <a:srgbClr val="000000"/>
                    </a:solidFill>
                    <a:latin typeface="Times New Roman" pitchFamily="34" charset="0"/>
                    <a:ea typeface="Microsoft Yahei" pitchFamily="34" charset="-122"/>
                    <a:cs typeface="Times New Roman" pitchFamily="34" charset="-120"/>
                  </a:rPr>
                  <a:t>。在</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滑动变阻器滑片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000000"/>
                    </a:solidFill>
                    <a:latin typeface="Times New Roman" pitchFamily="34" charset="0"/>
                    <a:ea typeface="Microsoft Yahei" pitchFamily="34" charset="-122"/>
                    <a:cs typeface="Times New Roman" pitchFamily="34" charset="-120"/>
                  </a:rPr>
                  <a:t>自</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端向</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端滑动的过程中，</a:t>
                </a:r>
                <a:r>
                  <a:rPr lang="en-US" altLang="zh-CN" sz="2400" b="0" i="0">
                    <a:solidFill>
                      <a:srgbClr val="000000"/>
                    </a:solidFill>
                    <a:latin typeface="Times New Roman" pitchFamily="34" charset="0"/>
                    <a:ea typeface="Microsoft Yahei" pitchFamily="34" charset="-122"/>
                    <a:cs typeface="Times New Roman" pitchFamily="34" charset="-120"/>
                  </a:rPr>
                  <a:t>下列说法中正确的是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32_1#055e00593?sp=1&amp;pid=904a14615&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r="-1224" b="-11494"/>
                </a:stretch>
              </a:blipFill>
              <a:ln/>
            </p:spPr>
            <p:txBody>
              <a:bodyPr/>
              <a:lstStyle/>
              <a:p>
                <a:r>
                  <a:rPr lang="zh-CN" altLang="en-US">
                    <a:noFill/>
                  </a:rPr>
                  <a:t> </a:t>
                </a:r>
              </a:p>
            </p:txBody>
          </p:sp>
        </mc:Fallback>
      </mc:AlternateContent>
      <p:sp>
        <p:nvSpPr>
          <p:cNvPr id="3" name="QC_5_AN.33_1#055e00593.bracket?pid=904a14615&amp;color=0,0,0&amp;vpa=18&amp;vtp=1&amp;bbb=1"/>
          <p:cNvSpPr/>
          <p:nvPr/>
        </p:nvSpPr>
        <p:spPr>
          <a:xfrm>
            <a:off x="9823419" y="1592170"/>
            <a:ext cx="6445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BD</a:t>
            </a:r>
            <a:endParaRPr lang="en-US" altLang="zh-CN" sz="2400" dirty="0"/>
          </a:p>
        </p:txBody>
      </p:sp>
      <p:pic>
        <p:nvPicPr>
          <p:cNvPr id="4" name="QC_5_BD.32_2#055e00593?pid=904a14615&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553712" y="2207611"/>
            <a:ext cx="3090672" cy="214884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5_BD.32_3#055e00593.choices?pid=904a14615&amp;color=0,0,0&amp;vtp=1&amp;bbb=1"/>
              <p:cNvSpPr/>
              <p:nvPr/>
            </p:nvSpPr>
            <p:spPr>
              <a:xfrm>
                <a:off x="612648" y="4493611"/>
                <a:ext cx="10963656" cy="1033399"/>
              </a:xfrm>
              <a:prstGeom prst="rect">
                <a:avLst/>
              </a:prstGeom>
              <a:noFill/>
              <a:ln/>
            </p:spPr>
            <p:txBody>
              <a:bodyPr wrap="none" lIns="0" tIns="0" rIns="0" bIns="0" rtlCol="0" anchor="t"/>
              <a:lstStyle/>
              <a:p>
                <a:pPr latinLnBrk="1">
                  <a:lnSpc>
                    <a:spcPts val="44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a:solidFill>
                      <a:srgbClr val="000000"/>
                    </a:solidFill>
                    <a:latin typeface="Times New Roman" pitchFamily="34" charset="0"/>
                    <a:ea typeface="Microsoft Yahei" pitchFamily="34" charset="-122"/>
                    <a:cs typeface="Times New Roman" pitchFamily="34" charset="-120"/>
                  </a:rPr>
                  <a:t>.</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电压表示数减小</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电流表示数增大</a:t>
                </a:r>
                <a:endParaRPr lang="en-US" altLang="zh-CN" sz="2400" dirty="0"/>
              </a:p>
              <a:p>
                <a:pPr latinLnBrk="1">
                  <a:lnSpc>
                    <a:spcPts val="42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电容器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a:solidFill>
                      <a:srgbClr val="000000"/>
                    </a:solidFill>
                    <a:latin typeface="Times New Roman" pitchFamily="34" charset="0"/>
                    <a:ea typeface="Microsoft Yahei" pitchFamily="34" charset="-122"/>
                    <a:cs typeface="Times New Roman" pitchFamily="34" charset="-120"/>
                  </a:rPr>
                  <a:t>所带电荷量增多</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端的电势降低</a:t>
                </a:r>
                <a:endParaRPr lang="en-US" altLang="zh-CN" sz="2400" dirty="0"/>
              </a:p>
            </p:txBody>
          </p:sp>
        </mc:Choice>
        <mc:Fallback xmlns="">
          <p:sp>
            <p:nvSpPr>
              <p:cNvPr id="5" name="QC_5_BD.32_3#055e00593.choices?pid=904a14615&amp;color=0,0,0&amp;vtp=1&amp;bbb=1"/>
              <p:cNvSpPr>
                <a:spLocks noRot="1" noChangeAspect="1" noMove="1" noResize="1" noEditPoints="1" noAdjustHandles="1" noChangeArrowheads="1" noChangeShapeType="1" noTextEdit="1"/>
              </p:cNvSpPr>
              <p:nvPr/>
            </p:nvSpPr>
            <p:spPr>
              <a:xfrm>
                <a:off x="612648" y="4493611"/>
                <a:ext cx="10963656" cy="1033399"/>
              </a:xfrm>
              <a:prstGeom prst="rect">
                <a:avLst/>
              </a:prstGeom>
              <a:blipFill>
                <a:blip r:embed="rId5"/>
                <a:stretch>
                  <a:fillRect l="-1724" b="-1764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20&amp;si=2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34_1#055e00593?pid=904a14615&amp;color=0,0,0&amp;vtp=1&amp;bt=1&amp;bbb=1&amp;hb=1"/>
              <p:cNvSpPr/>
              <p:nvPr/>
            </p:nvSpPr>
            <p:spPr>
              <a:xfrm>
                <a:off x="612648" y="486000"/>
                <a:ext cx="10963656" cy="34163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解法一（程序判断法）</a:t>
                </a:r>
                <a14:m>
                  <m:oMath xmlns:m="http://schemas.openxmlformats.org/officeDocument/2006/math">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滑片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端向</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端滑动</a:t>
                </a:r>
                <a:r>
                  <a:rPr lang="en-US" altLang="zh-CN" sz="2400" b="0" i="0">
                    <a:solidFill>
                      <a:srgbClr val="FF0000"/>
                    </a:solidFill>
                    <a:latin typeface="Times New Roman" pitchFamily="34" charset="0"/>
                    <a:ea typeface="Microsoft Yahei" pitchFamily="34" charset="-122"/>
                    <a:cs typeface="Times New Roman" pitchFamily="34" charset="-120"/>
                  </a:rPr>
                  <a:t>，滑动变阻器接入电路的阻</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值减小</a:t>
                </a:r>
                <a:r>
                  <a:rPr lang="en-US" altLang="zh-CN" sz="2400" b="0" i="0" dirty="0">
                    <a:solidFill>
                      <a:srgbClr val="FF0000"/>
                    </a:solidFill>
                    <a:latin typeface="Times New Roman" pitchFamily="34" charset="0"/>
                    <a:ea typeface="Microsoft Yahei" pitchFamily="34" charset="-122"/>
                    <a:cs typeface="Times New Roman" pitchFamily="34" charset="-120"/>
                  </a:rPr>
                  <a:t>，则总电阻减小，总电流增大，电阻</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两端电压增大，电压表示数增大</a:t>
                </a:r>
                <a:r>
                  <a:rPr lang="en-US" altLang="zh-CN" sz="2400" b="0" i="0">
                    <a:solidFill>
                      <a:srgbClr val="FF0000"/>
                    </a:solidFill>
                    <a:latin typeface="Times New Roman" pitchFamily="34" charset="0"/>
                    <a:ea typeface="Microsoft Yahei" pitchFamily="34" charset="-122"/>
                    <a:cs typeface="Times New Roman" pitchFamily="34" charset="-120"/>
                  </a:rPr>
                  <a:t>，A</a:t>
                </a:r>
              </a:p>
              <a:p>
                <a:pPr latinLnBrk="1">
                  <a:lnSpc>
                    <a:spcPts val="4900"/>
                  </a:lnSpc>
                </a:pPr>
                <a:r>
                  <a:rPr lang="en-US" altLang="zh-CN" sz="2400" b="0" i="0">
                    <a:solidFill>
                      <a:srgbClr val="FF0000"/>
                    </a:solidFill>
                    <a:latin typeface="Times New Roman" pitchFamily="34" charset="0"/>
                    <a:ea typeface="Microsoft Yahei" pitchFamily="34" charset="-122"/>
                    <a:cs typeface="Times New Roman" pitchFamily="34" charset="-120"/>
                  </a:rPr>
                  <a:t>错误</a:t>
                </a:r>
                <a:r>
                  <a:rPr lang="en-US" altLang="zh-CN" sz="2400" b="0" i="0" dirty="0">
                    <a:solidFill>
                      <a:srgbClr val="FF0000"/>
                    </a:solidFill>
                    <a:latin typeface="Times New Roman" pitchFamily="34" charset="0"/>
                    <a:ea typeface="Microsoft Yahei" pitchFamily="34" charset="-122"/>
                    <a:cs typeface="Times New Roman" pitchFamily="34" charset="-120"/>
                  </a:rPr>
                  <a:t>；电阻</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两端的电压</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aseline="-10000">
                            <a:solidFill>
                              <a:srgbClr val="FF0000"/>
                            </a:solidFill>
                            <a:latin typeface="Cambria Math" panose="02040503050406030204" pitchFamily="18" charset="0"/>
                          </a:rPr>
                          <m:t>总</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aseline="-10000">
                            <a:solidFill>
                              <a:srgbClr val="FF0000"/>
                            </a:solidFill>
                            <a:latin typeface="Cambria Math" panose="02040503050406030204" pitchFamily="18" charset="0"/>
                          </a:rPr>
                          <m:t>总</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增大，则</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减小，</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den>
                    </m:f>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减</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小</a:t>
                </a:r>
                <a:r>
                  <a:rPr lang="en-US" altLang="zh-CN" sz="2400" b="0" i="0" dirty="0">
                    <a:solidFill>
                      <a:srgbClr val="FF0000"/>
                    </a:solidFill>
                    <a:latin typeface="Times New Roman" pitchFamily="34" charset="0"/>
                    <a:ea typeface="Microsoft Yahei" pitchFamily="34" charset="-122"/>
                    <a:cs typeface="Times New Roman" pitchFamily="34" charset="-120"/>
                  </a:rPr>
                  <a:t>，电流表的示数</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aseline="-10000">
                            <a:solidFill>
                              <a:srgbClr val="FF0000"/>
                            </a:solidFill>
                            <a:latin typeface="Cambria Math" panose="02040503050406030204" pitchFamily="18" charset="0"/>
                          </a:rPr>
                          <m:t>总</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增大，B正确；由于电容器两端的电压</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减小，</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知电容器所带电荷量减少，C错误；</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，故</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降</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低</a:t>
                </a:r>
                <a:r>
                  <a:rPr lang="en-US" altLang="zh-CN" sz="2400" b="0" i="0" dirty="0">
                    <a:solidFill>
                      <a:srgbClr val="FF0000"/>
                    </a:solidFill>
                    <a:latin typeface="Times New Roman" pitchFamily="34" charset="0"/>
                    <a:ea typeface="Microsoft Yahei" pitchFamily="34" charset="-122"/>
                    <a:cs typeface="Times New Roman" pitchFamily="34" charset="-120"/>
                  </a:rPr>
                  <a:t>，D正确。</a:t>
                </a:r>
                <a:endParaRPr lang="en-US" altLang="zh-CN" sz="2400" dirty="0"/>
              </a:p>
              <a:p>
                <a:pPr latinLnBrk="1">
                  <a:lnSpc>
                    <a:spcPct val="150000"/>
                  </a:lnSpc>
                </a:pPr>
                <a:endParaRPr lang="en-US" altLang="zh-CN" sz="2400" dirty="0"/>
              </a:p>
            </p:txBody>
          </p:sp>
        </mc:Choice>
        <mc:Fallback xmlns="">
          <p:sp>
            <p:nvSpPr>
              <p:cNvPr id="2" name="QC_5_AS.34_1#055e00593?pid=904a14615&amp;color=0,0,0&amp;vtp=1&amp;bt=1&amp;bbb=1&amp;hb=1"/>
              <p:cNvSpPr>
                <a:spLocks noRot="1" noChangeAspect="1" noMove="1" noResize="1" noEditPoints="1" noAdjustHandles="1" noChangeArrowheads="1" noChangeShapeType="1" noTextEdit="1"/>
              </p:cNvSpPr>
              <p:nvPr/>
            </p:nvSpPr>
            <p:spPr>
              <a:xfrm>
                <a:off x="612648" y="486000"/>
                <a:ext cx="10963656" cy="3416300"/>
              </a:xfrm>
              <a:prstGeom prst="rect">
                <a:avLst/>
              </a:prstGeom>
              <a:blipFill>
                <a:blip r:embed="rId3"/>
                <a:stretch>
                  <a:fillRect l="-1724" r="-2836" b="-3571"/>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34_1#055e00593?pid=904a14615&amp;color=0,0,0&amp;vtp=1&amp;bt=1&amp;bbb=1&amp;hb=1">
                <a:extLst>
                  <a:ext uri="{FF2B5EF4-FFF2-40B4-BE49-F238E27FC236}">
                    <a16:creationId xmlns:a16="http://schemas.microsoft.com/office/drawing/2014/main" id="{11329185-5622-12F4-96C5-739B4FB6C7C1}"/>
                  </a:ext>
                </a:extLst>
              </p:cNvPr>
              <p:cNvSpPr/>
              <p:nvPr/>
            </p:nvSpPr>
            <p:spPr>
              <a:xfrm>
                <a:off x="612648" y="486000"/>
                <a:ext cx="10963656" cy="4390200"/>
              </a:xfrm>
              <a:prstGeom prst="rect">
                <a:avLst/>
              </a:prstGeom>
              <a:noFill/>
              <a:ln/>
            </p:spPr>
            <p:txBody>
              <a:bodyPr wrap="none" lIns="0" tIns="0" rIns="0" bIns="0" rtlCol="0" anchor="t"/>
              <a:lstStyle/>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解法二</a:t>
                </a:r>
                <a:r>
                  <a:rPr lang="en-US" altLang="zh-CN" sz="2400" b="0" i="0" dirty="0">
                    <a:solidFill>
                      <a:srgbClr val="FF0000"/>
                    </a:solidFill>
                    <a:latin typeface="Times New Roman" pitchFamily="34" charset="0"/>
                    <a:ea typeface="Microsoft Yahei" pitchFamily="34" charset="-122"/>
                    <a:cs typeface="Times New Roman" pitchFamily="34" charset="-120"/>
                  </a:rPr>
                  <a:t>（“串反并同”结论法）</a:t>
                </a:r>
                <a14:m>
                  <m:oMath xmlns:m="http://schemas.openxmlformats.org/officeDocument/2006/math">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由于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减小，</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并联，则</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均减小</a:t>
                </a:r>
                <a:r>
                  <a:rPr lang="en-US" altLang="zh-CN" sz="2400" b="0" i="0">
                    <a:solidFill>
                      <a:srgbClr val="FF0000"/>
                    </a:solidFill>
                    <a:latin typeface="Times New Roman" pitchFamily="34" charset="0"/>
                    <a:ea typeface="Microsoft Yahei" pitchFamily="34" charset="-122"/>
                    <a:cs typeface="Times New Roman" pitchFamily="34" charset="-120"/>
                  </a:rPr>
                  <a:t>，由</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于电容器两端的电压</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减小，由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知电容器所带电荷量减少，</a:t>
                </a:r>
                <a:r>
                  <a:rPr lang="en-US" altLang="zh-CN" sz="2400" b="0" i="0">
                    <a:solidFill>
                      <a:srgbClr val="FF0000"/>
                    </a:solidFill>
                    <a:latin typeface="Times New Roman" pitchFamily="34" charset="0"/>
                    <a:ea typeface="Microsoft Yahei" pitchFamily="34" charset="-122"/>
                    <a:cs typeface="Times New Roman" pitchFamily="34" charset="-120"/>
                  </a:rPr>
                  <a:t>C错</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误</a:t>
                </a:r>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减小，D正确；因为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间接与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串联，故</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均增</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大</a:t>
                </a:r>
                <a:r>
                  <a:rPr lang="en-US" altLang="zh-CN" sz="2400" b="0" i="0" dirty="0">
                    <a:solidFill>
                      <a:srgbClr val="FF0000"/>
                    </a:solidFill>
                    <a:latin typeface="Times New Roman" pitchFamily="34" charset="0"/>
                    <a:ea typeface="Microsoft Yahei" pitchFamily="34" charset="-122"/>
                    <a:cs typeface="Times New Roman" pitchFamily="34" charset="-120"/>
                  </a:rPr>
                  <a:t>，电压表示数增大，A错误；根据</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增大，B正确。</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解法三</a:t>
                </a:r>
                <a:r>
                  <a:rPr lang="en-US" altLang="zh-CN" sz="2400" b="0" i="0" dirty="0">
                    <a:solidFill>
                      <a:srgbClr val="FF0000"/>
                    </a:solidFill>
                    <a:latin typeface="Times New Roman" pitchFamily="34" charset="0"/>
                    <a:ea typeface="Microsoft Yahei" pitchFamily="34" charset="-122"/>
                    <a:cs typeface="Times New Roman" pitchFamily="34" charset="-120"/>
                  </a:rPr>
                  <a:t>（极限法）</a:t>
                </a:r>
                <a14:m>
                  <m:oMath xmlns:m="http://schemas.openxmlformats.org/officeDocument/2006/math">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设滑片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滑至</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端，则</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𝜑</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2400" b="0" i="0" dirty="0">
                    <a:solidFill>
                      <a:srgbClr val="FF0000"/>
                    </a:solidFill>
                    <a:latin typeface="Times New Roman" pitchFamily="34" charset="0"/>
                    <a:ea typeface="Microsoft Yahei" pitchFamily="34" charset="-122"/>
                    <a:cs typeface="Times New Roman" pitchFamily="34" charset="-120"/>
                  </a:rPr>
                  <a:t>，D正确；</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两端</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电压为零</a:t>
                </a:r>
                <a:r>
                  <a:rPr lang="en-US" altLang="zh-CN" sz="2400" b="0" i="0" dirty="0">
                    <a:solidFill>
                      <a:srgbClr val="FF0000"/>
                    </a:solidFill>
                    <a:latin typeface="Times New Roman" pitchFamily="34" charset="0"/>
                    <a:ea typeface="Microsoft Yahei" pitchFamily="34" charset="-122"/>
                    <a:cs typeface="Times New Roman" pitchFamily="34" charset="-120"/>
                  </a:rPr>
                  <a:t>，则电容器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FF0000"/>
                    </a:solidFill>
                    <a:latin typeface="Times New Roman" pitchFamily="34" charset="0"/>
                    <a:ea typeface="Microsoft Yahei" pitchFamily="34" charset="-122"/>
                    <a:cs typeface="Times New Roman" pitchFamily="34" charset="-120"/>
                  </a:rPr>
                  <a:t>两端电压也为零，电容器所带电荷量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，C错误</a:t>
                </a:r>
                <a:r>
                  <a:rPr lang="en-US" altLang="zh-CN" sz="2400" b="0" i="0">
                    <a:solidFill>
                      <a:srgbClr val="FF0000"/>
                    </a:solidFill>
                    <a:latin typeface="Times New Roman" pitchFamily="34" charset="0"/>
                    <a:ea typeface="Microsoft Yahei" pitchFamily="34" charset="-122"/>
                    <a:cs typeface="Times New Roman" pitchFamily="34" charset="-120"/>
                  </a:rPr>
                  <a:t>；当</a:t>
                </a: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2400" b="0" i="0" dirty="0">
                    <a:solidFill>
                      <a:srgbClr val="FF0000"/>
                    </a:solidFill>
                    <a:latin typeface="Times New Roman" pitchFamily="34" charset="0"/>
                    <a:ea typeface="Microsoft Yahei" pitchFamily="34" charset="-122"/>
                    <a:cs typeface="Times New Roman" pitchFamily="34" charset="-120"/>
                  </a:rPr>
                  <a:t>时，总电阻最小，总电流最大，</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两端电压最大，故A错误</a:t>
                </a:r>
                <a:r>
                  <a:rPr lang="en-US" altLang="zh-CN" sz="2400" b="0" i="0">
                    <a:solidFill>
                      <a:srgbClr val="FF0000"/>
                    </a:solidFill>
                    <a:latin typeface="Times New Roman" pitchFamily="34" charset="0"/>
                    <a:ea typeface="Microsoft Yahei" pitchFamily="34" charset="-122"/>
                    <a:cs typeface="Times New Roman" pitchFamily="34" charset="-120"/>
                  </a:rPr>
                  <a:t>；由于</a:t>
                </a:r>
              </a:p>
              <a:p>
                <a:pPr latinLnBrk="1">
                  <a:lnSpc>
                    <a:spcPts val="42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，此时</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最大，</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2400" b="0" i="0" dirty="0">
                    <a:solidFill>
                      <a:srgbClr val="FF0000"/>
                    </a:solidFill>
                    <a:latin typeface="Times New Roman" pitchFamily="34" charset="0"/>
                    <a:ea typeface="Microsoft Yahei" pitchFamily="34" charset="-122"/>
                    <a:cs typeface="Times New Roman" pitchFamily="34" charset="-120"/>
                  </a:rPr>
                  <a:t>最小，故</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最大，B正确。</a:t>
                </a:r>
                <a:endParaRPr lang="en-US" altLang="zh-CN" sz="2400" dirty="0"/>
              </a:p>
            </p:txBody>
          </p:sp>
        </mc:Choice>
        <mc:Fallback xmlns="">
          <p:sp>
            <p:nvSpPr>
              <p:cNvPr id="2" name="QC_5_AS.34_1#055e00593?pid=904a14615&amp;color=0,0,0&amp;vtp=1&amp;bt=1&amp;bbb=1&amp;hb=1">
                <a:extLst>
                  <a:ext uri="{FF2B5EF4-FFF2-40B4-BE49-F238E27FC236}">
                    <a16:creationId xmlns:a16="http://schemas.microsoft.com/office/drawing/2014/main" id="{11329185-5622-12F4-96C5-739B4FB6C7C1}"/>
                  </a:ext>
                </a:extLst>
              </p:cNvPr>
              <p:cNvSpPr>
                <a:spLocks noRot="1" noChangeAspect="1" noMove="1" noResize="1" noEditPoints="1" noAdjustHandles="1" noChangeArrowheads="1" noChangeShapeType="1" noTextEdit="1"/>
              </p:cNvSpPr>
              <p:nvPr/>
            </p:nvSpPr>
            <p:spPr>
              <a:xfrm>
                <a:off x="612648" y="486000"/>
                <a:ext cx="10963656" cy="4390200"/>
              </a:xfrm>
              <a:prstGeom prst="rect">
                <a:avLst/>
              </a:prstGeom>
              <a:blipFill>
                <a:blip r:embed="rId2"/>
                <a:stretch>
                  <a:fillRect l="-1724" r="-1613" b="-4028"/>
                </a:stretch>
              </a:blipFill>
              <a:ln/>
            </p:spPr>
            <p:txBody>
              <a:bodyPr/>
              <a:lstStyle/>
              <a:p>
                <a:r>
                  <a:rPr lang="zh-CN" altLang="en-US">
                    <a:noFill/>
                  </a:rPr>
                  <a:t> </a:t>
                </a:r>
              </a:p>
            </p:txBody>
          </p:sp>
        </mc:Fallback>
      </mc:AlternateContent>
    </p:spTree>
    <p:extLst>
      <p:ext uri="{BB962C8B-B14F-4D97-AF65-F5344CB8AC3E}">
        <p14:creationId xmlns:p14="http://schemas.microsoft.com/office/powerpoint/2010/main" val="4166332773"/>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amp;si=2">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name="Slide 21&amp;si=21">
    <p:spTree>
      <p:nvGrpSpPr>
        <p:cNvPr id="1" name=""/>
        <p:cNvGrpSpPr/>
        <p:nvPr/>
      </p:nvGrpSpPr>
      <p:grpSpPr>
        <a:xfrm>
          <a:off x="0" y="0"/>
          <a:ext cx="0" cy="0"/>
          <a:chOff x="0" y="0"/>
          <a:chExt cx="0" cy="0"/>
        </a:xfrm>
      </p:grpSpPr>
      <p:pic>
        <p:nvPicPr>
          <p:cNvPr id="2" name="QC_5_BD.35_1#c38367817?htil=3&amp;pid=904a14615&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6930464" y="540863"/>
            <a:ext cx="4553712" cy="319125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35_2#c38367817?htil=3&amp;pid=904a14615&amp;color=0,0,0&amp;vtp=1&amp;bt=1&amp;bbb=1&amp;hb=1&amp;hs=1"/>
              <p:cNvSpPr/>
              <p:nvPr/>
            </p:nvSpPr>
            <p:spPr>
              <a:xfrm>
                <a:off x="612648" y="486000"/>
                <a:ext cx="6318504" cy="3827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（2024·安徽合肥二模</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如图</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所示</a:t>
                </a:r>
                <a:r>
                  <a:rPr lang="en-US" altLang="zh-CN" sz="2400" b="0" i="0" dirty="0">
                    <a:solidFill>
                      <a:srgbClr val="000000"/>
                    </a:solidFill>
                    <a:latin typeface="Times New Roman" pitchFamily="34" charset="0"/>
                    <a:ea typeface="Microsoft Yahei" pitchFamily="34" charset="-122"/>
                    <a:cs typeface="Times New Roman" pitchFamily="34" charset="-120"/>
                  </a:rPr>
                  <a:t>，电源电动势为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，内阻不计，</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4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为阻值相同的定值电阻，</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为滑动变阻器，</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电表均为理想电表</a:t>
                </a:r>
                <a:r>
                  <a:rPr lang="en-US" altLang="zh-CN" sz="2400" b="0" i="0" dirty="0">
                    <a:solidFill>
                      <a:srgbClr val="000000"/>
                    </a:solidFill>
                    <a:latin typeface="Times New Roman" pitchFamily="34" charset="0"/>
                    <a:ea typeface="Microsoft Yahei" pitchFamily="34" charset="-122"/>
                    <a:cs typeface="Times New Roman" pitchFamily="34" charset="-120"/>
                  </a:rPr>
                  <a:t>。现将</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的滑片向右滑动，</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电压表</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的示数改变量的绝对值分别为</a:t>
                </a:r>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，电流表</a:t>
                </a:r>
                <a:r>
                  <a:rPr lang="en-US" altLang="zh-CN" sz="2400" b="0" i="0">
                    <a:solidFill>
                      <a:srgbClr val="000000"/>
                    </a:solidFill>
                    <a:latin typeface="Times New Roman" pitchFamily="34" charset="0"/>
                    <a:ea typeface="Microsoft Yahei" pitchFamily="34" charset="-122"/>
                    <a:cs typeface="Times New Roman" pitchFamily="34" charset="-120"/>
                  </a:rPr>
                  <a:t>A的示数改变量的绝对值为</a:t>
                </a:r>
              </a:p>
              <a:p>
                <a:pPr latinLnBrk="1">
                  <a:lnSpc>
                    <a:spcPts val="42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下列说法正确的是(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5_BD.35_2#c38367817?htil=3&amp;pid=904a14615&amp;color=0,0,0&amp;vtp=1&amp;bt=1&amp;bbb=1&amp;hb=1&amp;hs=1"/>
              <p:cNvSpPr>
                <a:spLocks noRot="1" noChangeAspect="1" noMove="1" noResize="1" noEditPoints="1" noAdjustHandles="1" noChangeArrowheads="1" noChangeShapeType="1" noTextEdit="1"/>
              </p:cNvSpPr>
              <p:nvPr/>
            </p:nvSpPr>
            <p:spPr>
              <a:xfrm>
                <a:off x="612648" y="486000"/>
                <a:ext cx="6318504" cy="3827399"/>
              </a:xfrm>
              <a:prstGeom prst="rect">
                <a:avLst/>
              </a:prstGeom>
              <a:blipFill>
                <a:blip r:embed="rId4"/>
                <a:stretch>
                  <a:fillRect l="-2992" r="-193" b="-4777"/>
                </a:stretch>
              </a:blipFill>
              <a:ln/>
            </p:spPr>
            <p:txBody>
              <a:bodyPr/>
              <a:lstStyle/>
              <a:p>
                <a:r>
                  <a:rPr lang="zh-CN" altLang="en-US">
                    <a:noFill/>
                  </a:rPr>
                  <a:t> </a:t>
                </a:r>
              </a:p>
            </p:txBody>
          </p:sp>
        </mc:Fallback>
      </mc:AlternateContent>
      <p:sp>
        <p:nvSpPr>
          <p:cNvPr id="4" name="QC_5_AN.36_1#c38367817.bracket?pid=904a14615&amp;color=0,0,0&amp;vpa=19&amp;vtp=1&amp;bbb=1"/>
          <p:cNvSpPr/>
          <p:nvPr/>
        </p:nvSpPr>
        <p:spPr>
          <a:xfrm>
            <a:off x="3945731" y="3827370"/>
            <a:ext cx="6445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BD</a:t>
            </a:r>
            <a:endParaRPr lang="en-US" altLang="zh-CN" sz="2400" dirty="0"/>
          </a:p>
        </p:txBody>
      </p:sp>
      <mc:AlternateContent xmlns:mc="http://schemas.openxmlformats.org/markup-compatibility/2006" xmlns:a14="http://schemas.microsoft.com/office/drawing/2010/main">
        <mc:Choice Requires="a14">
          <p:sp>
            <p:nvSpPr>
              <p:cNvPr id="5" name="QC_5_BD.35_3#c38367817.choices?pid=904a14615&amp;color=0,0,0&amp;vtp=1&amp;bbb=1&amp;hs=1"/>
              <p:cNvSpPr/>
              <p:nvPr/>
            </p:nvSpPr>
            <p:spPr>
              <a:xfrm>
                <a:off x="612648" y="4265011"/>
                <a:ext cx="10963656" cy="1117600"/>
              </a:xfrm>
              <a:prstGeom prst="rect">
                <a:avLst/>
              </a:prstGeom>
              <a:noFill/>
              <a:ln/>
            </p:spPr>
            <p:txBody>
              <a:bodyPr wrap="none" lIns="0" tIns="0" rIns="0" bIns="0" rtlCol="0" anchor="t"/>
              <a:lstStyle/>
              <a:p>
                <a:pPr latinLnBrk="1">
                  <a:lnSpc>
                    <a:spcPts val="44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电流表</a:t>
                </a:r>
                <a:r>
                  <a:rPr lang="en-US" altLang="zh-CN" sz="2400" b="0" i="0">
                    <a:solidFill>
                      <a:srgbClr val="000000"/>
                    </a:solidFill>
                    <a:latin typeface="Times New Roman" pitchFamily="34" charset="0"/>
                    <a:ea typeface="Microsoft Yahei" pitchFamily="34" charset="-122"/>
                    <a:cs typeface="Times New Roman" pitchFamily="34" charset="-120"/>
                  </a:rPr>
                  <a:t>A的示数变大</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num>
                      <m:den>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den>
                    </m:f>
                  </m:oMath>
                </a14:m>
                <a:r>
                  <a:rPr lang="en-US" altLang="zh-CN" sz="2400" b="0" i="0">
                    <a:solidFill>
                      <a:srgbClr val="000000"/>
                    </a:solidFill>
                    <a:latin typeface="Times New Roman" pitchFamily="34" charset="0"/>
                    <a:ea typeface="Microsoft Yahei" pitchFamily="34" charset="-122"/>
                    <a:cs typeface="Times New Roman" pitchFamily="34" charset="-120"/>
                  </a:rPr>
                  <a:t>变大</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num>
                      <m:den>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不变</a:t>
                </a:r>
                <a:endParaRPr lang="en-US" altLang="zh-CN" sz="2400" dirty="0"/>
              </a:p>
            </p:txBody>
          </p:sp>
        </mc:Choice>
        <mc:Fallback xmlns="">
          <p:sp>
            <p:nvSpPr>
              <p:cNvPr id="5" name="QC_5_BD.35_3#c38367817.choices?pid=904a14615&amp;color=0,0,0&amp;vtp=1&amp;bbb=1&amp;hs=1"/>
              <p:cNvSpPr>
                <a:spLocks noRot="1" noChangeAspect="1" noMove="1" noResize="1" noEditPoints="1" noAdjustHandles="1" noChangeArrowheads="1" noChangeShapeType="1" noTextEdit="1"/>
              </p:cNvSpPr>
              <p:nvPr/>
            </p:nvSpPr>
            <p:spPr>
              <a:xfrm>
                <a:off x="612648" y="4265011"/>
                <a:ext cx="10963656" cy="1117600"/>
              </a:xfrm>
              <a:prstGeom prst="rect">
                <a:avLst/>
              </a:prstGeom>
              <a:blipFill>
                <a:blip r:embed="rId5"/>
                <a:stretch>
                  <a:fillRect l="-1724" b="-929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22&amp;si=2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37_1#c38367817?pid=904a14615&amp;color=0,0,0&amp;vtp=1&amp;bt=1&amp;bbb=1&amp;hb=1"/>
              <p:cNvSpPr/>
              <p:nvPr/>
            </p:nvSpPr>
            <p:spPr>
              <a:xfrm>
                <a:off x="612648" y="486000"/>
                <a:ext cx="10963656" cy="33234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滑动变阻器滑片向右滑动，接入回路中的滑动变阻器电阻变大</a:t>
                </a:r>
                <a:r>
                  <a:rPr lang="en-US" altLang="zh-CN" sz="2400" b="0" i="0">
                    <a:solidFill>
                      <a:srgbClr val="FF0000"/>
                    </a:solidFill>
                    <a:latin typeface="Times New Roman" pitchFamily="34" charset="0"/>
                    <a:ea typeface="Microsoft Yahei" pitchFamily="34" charset="-122"/>
                    <a:cs typeface="Times New Roman" pitchFamily="34" charset="-120"/>
                  </a:rPr>
                  <a:t>，电路总电</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阻变大</a:t>
                </a:r>
                <a:r>
                  <a:rPr lang="en-US" altLang="zh-CN" sz="2400" b="0" i="0" dirty="0">
                    <a:solidFill>
                      <a:srgbClr val="FF0000"/>
                    </a:solidFill>
                    <a:latin typeface="Times New Roman" pitchFamily="34" charset="0"/>
                    <a:ea typeface="Microsoft Yahei" pitchFamily="34" charset="-122"/>
                    <a:cs typeface="Times New Roman" pitchFamily="34" charset="-120"/>
                  </a:rPr>
                  <a:t>，根据闭合电路欧姆定律可知，干路电流减小，而电流表接在干路</a:t>
                </a:r>
                <a:r>
                  <a:rPr lang="en-US" altLang="zh-CN" sz="2400" b="0" i="0">
                    <a:solidFill>
                      <a:srgbClr val="FF0000"/>
                    </a:solidFill>
                    <a:latin typeface="Times New Roman" pitchFamily="34" charset="0"/>
                    <a:ea typeface="Microsoft Yahei" pitchFamily="34" charset="-122"/>
                    <a:cs typeface="Times New Roman" pitchFamily="34" charset="-120"/>
                  </a:rPr>
                  <a:t>，则电</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流表示数减小</a:t>
                </a:r>
                <a:r>
                  <a:rPr lang="en-US" altLang="zh-CN" sz="2400" b="0" i="0" dirty="0">
                    <a:solidFill>
                      <a:srgbClr val="FF0000"/>
                    </a:solidFill>
                    <a:latin typeface="Times New Roman" pitchFamily="34" charset="0"/>
                    <a:ea typeface="Microsoft Yahei" pitchFamily="34" charset="-122"/>
                    <a:cs typeface="Times New Roman" pitchFamily="34" charset="-120"/>
                  </a:rPr>
                  <a:t>，故A错误；设</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FF0000"/>
                    </a:solidFill>
                    <a:latin typeface="Times New Roman" pitchFamily="34" charset="0"/>
                    <a:ea typeface="Microsoft Yahei" pitchFamily="34" charset="-122"/>
                    <a:cs typeface="Times New Roman" pitchFamily="34" charset="-120"/>
                  </a:rPr>
                  <a:t>，可知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并联</a:t>
                </a:r>
                <a:r>
                  <a:rPr lang="en-US" altLang="zh-CN" sz="2400" b="0" i="0">
                    <a:solidFill>
                      <a:srgbClr val="FF0000"/>
                    </a:solidFill>
                    <a:latin typeface="Times New Roman" pitchFamily="34" charset="0"/>
                    <a:ea typeface="Microsoft Yahei" pitchFamily="34" charset="-122"/>
                    <a:cs typeface="Times New Roman" pitchFamily="34" charset="-120"/>
                  </a:rPr>
                  <a:t>，则其等效电阻</a:t>
                </a:r>
              </a:p>
              <a:p>
                <a:pPr latinLnBrk="1">
                  <a:lnSpc>
                    <a:spcPts val="46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FF0000"/>
                            </a:solidFill>
                            <a:latin typeface="Cambria Math" panose="02040503050406030204" pitchFamily="18" charset="0"/>
                          </a:rPr>
                          <m:t>并</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，而</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FF0000"/>
                            </a:solidFill>
                            <a:latin typeface="Cambria Math" panose="02040503050406030204" pitchFamily="18" charset="0"/>
                          </a:rPr>
                          <m:t>并</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，可知</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，大小不变</a:t>
                </a:r>
                <a:r>
                  <a:rPr lang="en-US" altLang="zh-CN" sz="2400" b="0" i="0">
                    <a:solidFill>
                      <a:srgbClr val="FF0000"/>
                    </a:solidFill>
                    <a:latin typeface="Times New Roman" pitchFamily="34" charset="0"/>
                    <a:ea typeface="Microsoft Yahei" pitchFamily="34" charset="-122"/>
                    <a:cs typeface="Times New Roman" pitchFamily="34" charset="-120"/>
                  </a:rPr>
                  <a:t>，而由于电源内阻不</a:t>
                </a:r>
              </a:p>
              <a:p>
                <a:pPr latinLnBrk="1">
                  <a:lnSpc>
                    <a:spcPts val="4600"/>
                  </a:lnSpc>
                </a:pPr>
                <a:r>
                  <a:rPr lang="en-US" altLang="zh-CN" sz="2400" b="0" i="0">
                    <a:solidFill>
                      <a:srgbClr val="FF0000"/>
                    </a:solidFill>
                    <a:latin typeface="Times New Roman" pitchFamily="34" charset="0"/>
                    <a:ea typeface="Microsoft Yahei" pitchFamily="34" charset="-122"/>
                    <a:cs typeface="Times New Roman" pitchFamily="34" charset="-120"/>
                  </a:rPr>
                  <a:t>计</a:t>
                </a:r>
                <a:r>
                  <a:rPr lang="en-US" altLang="zh-CN" sz="2400" b="0" i="0" dirty="0">
                    <a:solidFill>
                      <a:srgbClr val="FF0000"/>
                    </a:solidFill>
                    <a:latin typeface="Times New Roman" pitchFamily="34" charset="0"/>
                    <a:ea typeface="Microsoft Yahei" pitchFamily="34" charset="-122"/>
                    <a:cs typeface="Times New Roman" pitchFamily="34" charset="-120"/>
                  </a:rPr>
                  <a:t>，根据闭合电路欧姆定律可得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𝐼𝑅</m:t>
                    </m:r>
                  </m:oMath>
                </a14:m>
                <a:r>
                  <a:rPr lang="en-US" altLang="zh-CN" sz="2400" b="0" i="0" dirty="0">
                    <a:solidFill>
                      <a:srgbClr val="FF0000"/>
                    </a:solidFill>
                    <a:latin typeface="Times New Roman" pitchFamily="34" charset="0"/>
                    <a:ea typeface="Microsoft Yahei" pitchFamily="34" charset="-122"/>
                    <a:cs typeface="Times New Roman" pitchFamily="34" charset="-120"/>
                  </a:rPr>
                  <a:t>，可知</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Microsoft Yahei" pitchFamily="34" charset="-122"/>
                    <a:cs typeface="Times New Roman" pitchFamily="34" charset="-120"/>
                  </a:rPr>
                  <a:t>大小不变，</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则</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&lt;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，故B、D正确，C错误。</a:t>
                </a:r>
                <a:endParaRPr lang="en-US" altLang="zh-CN" sz="2400" dirty="0"/>
              </a:p>
            </p:txBody>
          </p:sp>
        </mc:Choice>
        <mc:Fallback xmlns="">
          <p:sp>
            <p:nvSpPr>
              <p:cNvPr id="2" name="QC_5_AS.37_1#c38367817?pid=904a14615&amp;color=0,0,0&amp;vtp=1&amp;bt=1&amp;bbb=1&amp;hb=1"/>
              <p:cNvSpPr>
                <a:spLocks noRot="1" noChangeAspect="1" noMove="1" noResize="1" noEditPoints="1" noAdjustHandles="1" noChangeArrowheads="1" noChangeShapeType="1" noTextEdit="1"/>
              </p:cNvSpPr>
              <p:nvPr/>
            </p:nvSpPr>
            <p:spPr>
              <a:xfrm>
                <a:off x="612648" y="486000"/>
                <a:ext cx="10963656" cy="3323400"/>
              </a:xfrm>
              <a:prstGeom prst="rect">
                <a:avLst/>
              </a:prstGeom>
              <a:blipFill>
                <a:blip r:embed="rId3"/>
                <a:stretch>
                  <a:fillRect l="-1724" r="-2558" b="-5321"/>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23&amp;si=23">
    <p:spTree>
      <p:nvGrpSpPr>
        <p:cNvPr id="1" name=""/>
        <p:cNvGrpSpPr/>
        <p:nvPr/>
      </p:nvGrpSpPr>
      <p:grpSpPr>
        <a:xfrm>
          <a:off x="0" y="0"/>
          <a:ext cx="0" cy="0"/>
          <a:chOff x="0" y="0"/>
          <a:chExt cx="0" cy="0"/>
        </a:xfrm>
      </p:grpSpPr>
      <p:sp>
        <p:nvSpPr>
          <p:cNvPr id="2" name="C_4_BD#2da894c27?pid=ecdadec48&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考点二</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电源的功率和效率问题</a:t>
            </a:r>
            <a:endParaRPr lang="en-US" altLang="zh-CN" sz="3000" dirty="0"/>
          </a:p>
        </p:txBody>
      </p:sp>
      <p:sp>
        <p:nvSpPr>
          <p:cNvPr id="3" name="P_5#c4a8c4e55?sp=1&amp;pid=2da894c27&amp;color=0,0,0&amp;vtp=1&amp;bbb=1"/>
          <p:cNvSpPr/>
          <p:nvPr/>
        </p:nvSpPr>
        <p:spPr>
          <a:xfrm>
            <a:off x="612648" y="1155563"/>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1.电源的功率和效率</a:t>
            </a:r>
            <a:endParaRPr lang="en-US" altLang="zh-CN" sz="2400" dirty="0"/>
          </a:p>
        </p:txBody>
      </p:sp>
      <mc:AlternateContent xmlns:mc="http://schemas.openxmlformats.org/markup-compatibility/2006" xmlns:a14="http://schemas.microsoft.com/office/drawing/2010/main">
        <mc:Choice Requires="a14">
          <p:graphicFrame>
            <p:nvGraphicFramePr>
              <p:cNvPr id="24" name="P_5_BD#c4a8c4e55?colgroup=9,25&amp;pid=2da894c27&amp;color=0,0,0&amp;vtp=1&amp;bbb=1"/>
              <p:cNvGraphicFramePr>
                <a:graphicFrameLocks noGrp="1"/>
              </p:cNvGraphicFramePr>
              <p:nvPr>
                <p:extLst>
                  <p:ext uri="{D42A27DB-BD31-4B8C-83A1-F6EECF244321}">
                    <p14:modId xmlns:p14="http://schemas.microsoft.com/office/powerpoint/2010/main" val="1749768735"/>
                  </p:ext>
                </p:extLst>
              </p:nvPr>
            </p:nvGraphicFramePr>
            <p:xfrm>
              <a:off x="612648" y="1773272"/>
              <a:ext cx="10963656" cy="4833431"/>
            </p:xfrm>
            <a:graphic>
              <a:graphicData uri="http://schemas.openxmlformats.org/drawingml/2006/table">
                <a:tbl>
                  <a:tblPr/>
                  <a:tblGrid>
                    <a:gridCol w="3182112">
                      <a:extLst>
                        <a:ext uri="{9D8B030D-6E8A-4147-A177-3AD203B41FA5}">
                          <a16:colId xmlns:a16="http://schemas.microsoft.com/office/drawing/2014/main" val="20000"/>
                        </a:ext>
                      </a:extLst>
                    </a:gridCol>
                    <a:gridCol w="7781544">
                      <a:extLst>
                        <a:ext uri="{9D8B030D-6E8A-4147-A177-3AD203B41FA5}">
                          <a16:colId xmlns:a16="http://schemas.microsoft.com/office/drawing/2014/main" val="20001"/>
                        </a:ext>
                      </a:extLst>
                    </a:gridCol>
                  </a:tblGrid>
                  <a:tr h="526860">
                    <a:tc rowSpan="2">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电源总功率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任意电路：</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总</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𝐸𝐼</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出</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内</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2254">
                    <a:tc vMerge="1">
                      <a:txBody>
                        <a:bodyPr/>
                        <a:lstStyle/>
                        <a:p>
                          <a:endParaRPr lang="zh-CN"/>
                        </a:p>
                      </a:txBody>
                      <a:tcPr/>
                    </a:tc>
                    <a:tc>
                      <a:txBody>
                        <a:bodyPr/>
                        <a:lstStyle/>
                        <a:p>
                          <a:pPr algn="l" latinLnBrk="1" hangingPunct="0">
                            <a:lnSpc>
                              <a:spcPts val="5800"/>
                            </a:lnSpc>
                          </a:pPr>
                          <a:r>
                            <a:rPr lang="en-US" altLang="zh-CN" sz="2400" b="0" i="0" dirty="0">
                              <a:solidFill>
                                <a:srgbClr val="000000"/>
                              </a:solidFill>
                              <a:latin typeface="Times New Roman" pitchFamily="34" charset="0"/>
                              <a:ea typeface="Microsoft Yahei" pitchFamily="34" charset="-122"/>
                              <a:cs typeface="Times New Roman" pitchFamily="34" charset="-120"/>
                            </a:rPr>
                            <a:t>纯电阻电路：</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总</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492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电源内部消耗的功率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900"/>
                            </a:lnSpc>
                          </a:pP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内</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总</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出</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6860">
                    <a:tc rowSpan="2">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电源的输出功率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任意电路：</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出</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𝑈𝐼</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总</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内</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6458">
                    <a:tc vMerge="1">
                      <a:txBody>
                        <a:bodyPr/>
                        <a:lstStyle/>
                        <a:p>
                          <a:endParaRPr lang="zh-CN"/>
                        </a:p>
                      </a:txBody>
                      <a:tcPr/>
                    </a:tc>
                    <a:tc>
                      <a:txBody>
                        <a:bodyPr/>
                        <a:lstStyle/>
                        <a:p>
                          <a:pPr algn="l" latinLnBrk="1" hangingPunct="0">
                            <a:lnSpc>
                              <a:spcPts val="5400"/>
                            </a:lnSpc>
                          </a:pPr>
                          <a:r>
                            <a:rPr lang="en-US" altLang="zh-CN" sz="2400" b="0" i="0" dirty="0">
                              <a:solidFill>
                                <a:srgbClr val="000000"/>
                              </a:solidFill>
                              <a:latin typeface="Times New Roman" pitchFamily="34" charset="0"/>
                              <a:ea typeface="Microsoft Yahei" pitchFamily="34" charset="-122"/>
                              <a:cs typeface="Times New Roman" pitchFamily="34" charset="-120"/>
                            </a:rPr>
                            <a:t>纯电阻电路：</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出</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6432">
                    <a:tc rowSpan="2">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电源的效率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5700"/>
                            </a:lnSpc>
                          </a:pPr>
                          <a:r>
                            <a:rPr lang="en-US" altLang="zh-CN" sz="2400" b="0" i="0" dirty="0">
                              <a:solidFill>
                                <a:srgbClr val="000000"/>
                              </a:solidFill>
                              <a:latin typeface="Times New Roman" pitchFamily="34" charset="0"/>
                              <a:ea typeface="Microsoft Yahei" pitchFamily="34" charset="-122"/>
                              <a:cs typeface="Times New Roman" pitchFamily="34" charset="-120"/>
                            </a:rPr>
                            <a:t>任意电路：</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𝜂</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出</m:t>
                                      </m:r>
                                    </m:sub>
                                  </m:sSub>
                                </m:num>
                                <m:den>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spc="-100" baseline="-10000">
                                          <a:solidFill>
                                            <a:srgbClr val="000000"/>
                                          </a:solidFill>
                                          <a:latin typeface="Cambria Math" panose="02040503050406030204" pitchFamily="18" charset="0"/>
                                        </a:rPr>
                                        <m:t>总</m:t>
                                      </m:r>
                                    </m:sub>
                                  </m:sSub>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×100%=</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×100%</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9643">
                    <a:tc vMerge="1">
                      <a:txBody>
                        <a:bodyPr/>
                        <a:lstStyle/>
                        <a:p>
                          <a:endParaRPr lang="zh-CN"/>
                        </a:p>
                      </a:txBody>
                      <a:tcPr/>
                    </a:tc>
                    <a:tc>
                      <a:txBody>
                        <a:bodyPr/>
                        <a:lstStyle/>
                        <a:p>
                          <a:pPr algn="l" latinLnBrk="1" hangingPunct="0">
                            <a:lnSpc>
                              <a:spcPts val="5300"/>
                            </a:lnSpc>
                          </a:pPr>
                          <a:r>
                            <a:rPr lang="en-US" altLang="zh-CN" sz="2400" b="0" i="0" dirty="0">
                              <a:solidFill>
                                <a:srgbClr val="000000"/>
                              </a:solidFill>
                              <a:latin typeface="Times New Roman" pitchFamily="34" charset="0"/>
                              <a:ea typeface="Microsoft Yahei" pitchFamily="34" charset="-122"/>
                              <a:cs typeface="Times New Roman" pitchFamily="34" charset="-120"/>
                            </a:rPr>
                            <a:t>纯电阻电路：</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𝜂</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×100%</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24" name="P_5_BD#c4a8c4e55?colgroup=9,25&amp;pid=2da894c27&amp;color=0,0,0&amp;vtp=1&amp;bbb=1"/>
              <p:cNvGraphicFramePr>
                <a:graphicFrameLocks noGrp="1"/>
              </p:cNvGraphicFramePr>
              <p:nvPr>
                <p:extLst>
                  <p:ext uri="{D42A27DB-BD31-4B8C-83A1-F6EECF244321}">
                    <p14:modId xmlns:p14="http://schemas.microsoft.com/office/powerpoint/2010/main" val="1749768735"/>
                  </p:ext>
                </p:extLst>
              </p:nvPr>
            </p:nvGraphicFramePr>
            <p:xfrm>
              <a:off x="612648" y="1773272"/>
              <a:ext cx="10963656" cy="4833431"/>
            </p:xfrm>
            <a:graphic>
              <a:graphicData uri="http://schemas.openxmlformats.org/drawingml/2006/table">
                <a:tbl>
                  <a:tblPr/>
                  <a:tblGrid>
                    <a:gridCol w="3182112">
                      <a:extLst>
                        <a:ext uri="{9D8B030D-6E8A-4147-A177-3AD203B41FA5}">
                          <a16:colId xmlns:a16="http://schemas.microsoft.com/office/drawing/2014/main" val="20000"/>
                        </a:ext>
                      </a:extLst>
                    </a:gridCol>
                    <a:gridCol w="7781544">
                      <a:extLst>
                        <a:ext uri="{9D8B030D-6E8A-4147-A177-3AD203B41FA5}">
                          <a16:colId xmlns:a16="http://schemas.microsoft.com/office/drawing/2014/main" val="20001"/>
                        </a:ext>
                      </a:extLst>
                    </a:gridCol>
                  </a:tblGrid>
                  <a:tr h="526860">
                    <a:tc rowSpan="2">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电源总功率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r="-157" b="-826437"/>
                          </a:stretch>
                        </a:blipFill>
                      </a:tcPr>
                    </a:tc>
                    <a:extLst>
                      <a:ext uri="{0D108BD9-81ED-4DB2-BD59-A6C34878D82A}">
                        <a16:rowId xmlns:a16="http://schemas.microsoft.com/office/drawing/2014/main" val="10000"/>
                      </a:ext>
                    </a:extLst>
                  </a:tr>
                  <a:tr h="762254">
                    <a:tc vMerge="1">
                      <a:txBody>
                        <a:bodyPr/>
                        <a:lstStyle/>
                        <a:p>
                          <a:endParaRPr lang="zh-CN"/>
                        </a:p>
                      </a:txBody>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t="-69600" r="-157" b="-475200"/>
                          </a:stretch>
                        </a:blipFill>
                      </a:tcPr>
                    </a:tc>
                    <a:extLst>
                      <a:ext uri="{0D108BD9-81ED-4DB2-BD59-A6C34878D82A}">
                        <a16:rowId xmlns:a16="http://schemas.microsoft.com/office/drawing/2014/main" val="10001"/>
                      </a:ext>
                    </a:extLst>
                  </a:tr>
                  <a:tr h="53492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电源内部消耗的功率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t="-240909" r="-157" b="-575000"/>
                          </a:stretch>
                        </a:blipFill>
                      </a:tcPr>
                    </a:tc>
                    <a:extLst>
                      <a:ext uri="{0D108BD9-81ED-4DB2-BD59-A6C34878D82A}">
                        <a16:rowId xmlns:a16="http://schemas.microsoft.com/office/drawing/2014/main" val="10002"/>
                      </a:ext>
                    </a:extLst>
                  </a:tr>
                  <a:tr h="526860">
                    <a:tc rowSpan="2">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电源的输出功率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t="-348837" r="-157" b="-488372"/>
                          </a:stretch>
                        </a:blipFill>
                      </a:tcPr>
                    </a:tc>
                    <a:extLst>
                      <a:ext uri="{0D108BD9-81ED-4DB2-BD59-A6C34878D82A}">
                        <a16:rowId xmlns:a16="http://schemas.microsoft.com/office/drawing/2014/main" val="10003"/>
                      </a:ext>
                    </a:extLst>
                  </a:tr>
                  <a:tr h="866458">
                    <a:tc vMerge="1">
                      <a:txBody>
                        <a:bodyPr/>
                        <a:lstStyle/>
                        <a:p>
                          <a:endParaRPr lang="zh-CN"/>
                        </a:p>
                      </a:txBody>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t="-269930" r="-157" b="-193706"/>
                          </a:stretch>
                        </a:blipFill>
                      </a:tcPr>
                    </a:tc>
                    <a:extLst>
                      <a:ext uri="{0D108BD9-81ED-4DB2-BD59-A6C34878D82A}">
                        <a16:rowId xmlns:a16="http://schemas.microsoft.com/office/drawing/2014/main" val="10004"/>
                      </a:ext>
                    </a:extLst>
                  </a:tr>
                  <a:tr h="916432">
                    <a:tc rowSpan="2">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电源的效率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t="-352667" r="-157" b="-84667"/>
                          </a:stretch>
                        </a:blipFill>
                      </a:tcPr>
                    </a:tc>
                    <a:extLst>
                      <a:ext uri="{0D108BD9-81ED-4DB2-BD59-A6C34878D82A}">
                        <a16:rowId xmlns:a16="http://schemas.microsoft.com/office/drawing/2014/main" val="10005"/>
                      </a:ext>
                    </a:extLst>
                  </a:tr>
                  <a:tr h="699643">
                    <a:tc vMerge="1">
                      <a:txBody>
                        <a:bodyPr/>
                        <a:lstStyle/>
                        <a:p>
                          <a:endParaRPr lang="zh-CN"/>
                        </a:p>
                      </a:txBody>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0955" t="-590435" r="-157" b="-10435"/>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name="Slide 24&amp;si=24">
    <p:spTree>
      <p:nvGrpSpPr>
        <p:cNvPr id="1" name=""/>
        <p:cNvGrpSpPr/>
        <p:nvPr/>
      </p:nvGrpSpPr>
      <p:grpSpPr>
        <a:xfrm>
          <a:off x="0" y="0"/>
          <a:ext cx="0" cy="0"/>
          <a:chOff x="0" y="0"/>
          <a:chExt cx="0" cy="0"/>
        </a:xfrm>
      </p:grpSpPr>
      <p:pic>
        <p:nvPicPr>
          <p:cNvPr id="2" name="P_5_BD#c4a8c4e55?htil=4&amp;pid=2da894c27&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9187094" y="540864"/>
            <a:ext cx="1938528" cy="131673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P_5#c4a8c4e55?htil=4&amp;sp=1&amp;pid=2da894c27&amp;color=0,0,0&amp;vtp=1&amp;bt=1&amp;bbb=1&amp;hs=1"/>
              <p:cNvSpPr/>
              <p:nvPr/>
            </p:nvSpPr>
            <p:spPr>
              <a:xfrm>
                <a:off x="612648" y="486000"/>
                <a:ext cx="8942832" cy="494348"/>
              </a:xfrm>
              <a:prstGeom prst="rect">
                <a:avLst/>
              </a:prstGeom>
              <a:noFill/>
              <a:ln/>
            </p:spPr>
            <p:txBody>
              <a:bodyPr wrap="none" lIns="0" tIns="0" rIns="0" bIns="0" rtlCol="0" anchor="t"/>
              <a:lstStyle/>
              <a:p>
                <a:pPr algn="l" latinLnBrk="1">
                  <a:lnSpc>
                    <a:spcPts val="4300"/>
                  </a:lnSpc>
                </a:pPr>
                <a:r>
                  <a:rPr lang="en-US" altLang="zh-CN" sz="2400" b="1" i="0" dirty="0">
                    <a:solidFill>
                      <a:srgbClr val="000000"/>
                    </a:solidFill>
                    <a:latin typeface="Times New Roman" pitchFamily="34" charset="0"/>
                    <a:ea typeface="Microsoft Yahei" pitchFamily="34" charset="-122"/>
                    <a:cs typeface="Times New Roman" pitchFamily="34" charset="-120"/>
                  </a:rPr>
                  <a:t>2.纯电阻电路中</a:t>
                </a:r>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aseline="-10000">
                            <a:solidFill>
                              <a:srgbClr val="000000"/>
                            </a:solidFill>
                            <a:latin typeface="Cambria Math" panose="02040503050406030204" pitchFamily="18" charset="0"/>
                          </a:rPr>
                          <m:t>出</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r>
                  <a:rPr lang="en-US" altLang="zh-CN" sz="2400" b="1" i="0" dirty="0">
                    <a:solidFill>
                      <a:srgbClr val="000000"/>
                    </a:solidFill>
                    <a:latin typeface="Times New Roman" pitchFamily="34" charset="0"/>
                    <a:ea typeface="Microsoft Yahei" pitchFamily="34" charset="-122"/>
                    <a:cs typeface="Times New Roman" pitchFamily="34" charset="-120"/>
                  </a:rPr>
                  <a:t>与外电阻</a:t>
                </a:r>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r>
                  <a:rPr lang="en-US" altLang="zh-CN" sz="2400" b="1" i="0" dirty="0">
                    <a:solidFill>
                      <a:srgbClr val="000000"/>
                    </a:solidFill>
                    <a:latin typeface="Times New Roman" pitchFamily="34" charset="0"/>
                    <a:ea typeface="Microsoft Yahei" pitchFamily="34" charset="-122"/>
                    <a:cs typeface="Times New Roman" pitchFamily="34" charset="-120"/>
                  </a:rPr>
                  <a:t>的关系</a:t>
                </a:r>
                <a:endParaRPr lang="en-US" altLang="zh-CN" sz="2400" dirty="0"/>
              </a:p>
            </p:txBody>
          </p:sp>
        </mc:Choice>
        <mc:Fallback xmlns="">
          <p:sp>
            <p:nvSpPr>
              <p:cNvPr id="3" name="P_5#c4a8c4e55?htil=4&amp;sp=1&amp;pid=2da894c27&amp;color=0,0,0&amp;vtp=1&amp;bt=1&amp;bbb=1&amp;hs=1"/>
              <p:cNvSpPr>
                <a:spLocks noRot="1" noChangeAspect="1" noMove="1" noResize="1" noEditPoints="1" noAdjustHandles="1" noChangeArrowheads="1" noChangeShapeType="1" noTextEdit="1"/>
              </p:cNvSpPr>
              <p:nvPr/>
            </p:nvSpPr>
            <p:spPr>
              <a:xfrm>
                <a:off x="612648" y="486000"/>
                <a:ext cx="8942832" cy="494348"/>
              </a:xfrm>
              <a:prstGeom prst="rect">
                <a:avLst/>
              </a:prstGeom>
              <a:blipFill>
                <a:blip r:embed="rId4"/>
                <a:stretch>
                  <a:fillRect l="-2113" b="-3456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P_5_BD#c4a8c4e55?htil=4&amp;sp=1&amp;pid=2da894c27&amp;color=0,0,0&amp;vtp=1&amp;bbb=1&amp;hb=1&amp;hs=1"/>
              <p:cNvSpPr/>
              <p:nvPr/>
            </p:nvSpPr>
            <p:spPr>
              <a:xfrm>
                <a:off x="612648" y="988222"/>
                <a:ext cx="8942832" cy="140970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在纯电阻电路中</a:t>
                </a:r>
                <a:r>
                  <a:rPr lang="en-US" altLang="zh-CN" sz="2400" b="0" i="0">
                    <a:solidFill>
                      <a:srgbClr val="000000"/>
                    </a:solidFill>
                    <a:latin typeface="Times New Roman" pitchFamily="34" charset="0"/>
                    <a:ea typeface="Microsoft Yahei" pitchFamily="34" charset="-122"/>
                    <a:cs typeface="Times New Roman" pitchFamily="34" charset="-120"/>
                  </a:rPr>
                  <a:t>，电源的输出功率</a:t>
                </a:r>
              </a:p>
              <a:p>
                <a:pPr latinLnBrk="1">
                  <a:lnSpc>
                    <a:spcPts val="67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aseline="-10000">
                            <a:solidFill>
                              <a:srgbClr val="000000"/>
                            </a:solidFill>
                            <a:latin typeface="Cambria Math" panose="02040503050406030204" pitchFamily="18" charset="0"/>
                          </a:rPr>
                          <m:t>出</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num>
                      <m:den>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den>
                    </m:f>
                  </m:oMath>
                </a14:m>
                <a:r>
                  <a:rPr lang="en-US" altLang="zh-CN" sz="2400" b="0" i="0" dirty="0">
                    <a:solidFill>
                      <a:srgbClr val="000000"/>
                    </a:solidFill>
                    <a:latin typeface="Times New Roman" pitchFamily="34" charset="0"/>
                    <a:ea typeface="Microsoft Yahei" pitchFamily="34" charset="-122"/>
                    <a:cs typeface="Times New Roman" pitchFamily="34" charset="-120"/>
                  </a:rPr>
                  <a:t>，作出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aseline="-10000">
                            <a:solidFill>
                              <a:srgbClr val="000000"/>
                            </a:solidFill>
                            <a:latin typeface="Cambria Math" panose="02040503050406030204" pitchFamily="18" charset="0"/>
                          </a:rPr>
                          <m:t>出</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图像，如图所示。</a:t>
                </a:r>
                <a:endParaRPr lang="en-US" altLang="zh-CN" sz="2400" dirty="0"/>
              </a:p>
            </p:txBody>
          </p:sp>
        </mc:Choice>
        <mc:Fallback xmlns="">
          <p:sp>
            <p:nvSpPr>
              <p:cNvPr id="4" name="P_5_BD#c4a8c4e55?htil=4&amp;sp=1&amp;pid=2da894c27&amp;color=0,0,0&amp;vtp=1&amp;bbb=1&amp;hb=1&amp;hs=1"/>
              <p:cNvSpPr>
                <a:spLocks noRot="1" noChangeAspect="1" noMove="1" noResize="1" noEditPoints="1" noAdjustHandles="1" noChangeArrowheads="1" noChangeShapeType="1" noTextEdit="1"/>
              </p:cNvSpPr>
              <p:nvPr/>
            </p:nvSpPr>
            <p:spPr>
              <a:xfrm>
                <a:off x="612648" y="988222"/>
                <a:ext cx="8942832" cy="1409700"/>
              </a:xfrm>
              <a:prstGeom prst="rect">
                <a:avLst/>
              </a:prstGeom>
              <a:blipFill>
                <a:blip r:embed="rId5"/>
                <a:stretch>
                  <a:fillRect b="-433"/>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P_5_BD#c4a8c4e55?htil=4&amp;pid=2da894c27&amp;color=0,0,0&amp;vtp=1&amp;bbb=1&amp;hs=1"/>
              <p:cNvSpPr/>
              <p:nvPr/>
            </p:nvSpPr>
            <p:spPr>
              <a:xfrm>
                <a:off x="612648" y="2378745"/>
                <a:ext cx="10963656" cy="494602"/>
              </a:xfrm>
              <a:prstGeom prst="rect">
                <a:avLst/>
              </a:prstGeom>
              <a:noFill/>
              <a:ln/>
            </p:spPr>
            <p:txBody>
              <a:bodyPr wrap="none" lIns="0" tIns="0" rIns="0" bIns="0" rtlCol="0" anchor="t"/>
              <a:lstStyle/>
              <a:p>
                <a:pPr algn="l" latinLnBrk="1">
                  <a:lnSpc>
                    <a:spcPts val="4300"/>
                  </a:lnSpc>
                </a:pPr>
                <a:r>
                  <a:rPr lang="en-US" altLang="zh-CN" sz="2400" b="0" i="0" dirty="0">
                    <a:solidFill>
                      <a:srgbClr val="000000"/>
                    </a:solidFill>
                    <a:latin typeface="Times New Roman" pitchFamily="34" charset="0"/>
                    <a:ea typeface="Microsoft Yahei" pitchFamily="34" charset="-122"/>
                    <a:cs typeface="Times New Roman" pitchFamily="34" charset="-120"/>
                  </a:rPr>
                  <a:t>由</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aseline="-10000">
                            <a:solidFill>
                              <a:srgbClr val="000000"/>
                            </a:solidFill>
                            <a:latin typeface="Cambria Math" panose="02040503050406030204" pitchFamily="18" charset="0"/>
                          </a:rPr>
                          <m:t>出</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与外电阻</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的关系图像可知：</a:t>
                </a:r>
                <a:endParaRPr lang="en-US" altLang="zh-CN" sz="2400" dirty="0"/>
              </a:p>
            </p:txBody>
          </p:sp>
        </mc:Choice>
        <mc:Fallback xmlns="">
          <p:sp>
            <p:nvSpPr>
              <p:cNvPr id="5" name="P_5_BD#c4a8c4e55?htil=4&amp;pid=2da894c27&amp;color=0,0,0&amp;vtp=1&amp;bbb=1&amp;hs=1"/>
              <p:cNvSpPr>
                <a:spLocks noRot="1" noChangeAspect="1" noMove="1" noResize="1" noEditPoints="1" noAdjustHandles="1" noChangeArrowheads="1" noChangeShapeType="1" noTextEdit="1"/>
              </p:cNvSpPr>
              <p:nvPr/>
            </p:nvSpPr>
            <p:spPr>
              <a:xfrm>
                <a:off x="612648" y="2378745"/>
                <a:ext cx="10963656" cy="494602"/>
              </a:xfrm>
              <a:prstGeom prst="rect">
                <a:avLst/>
              </a:prstGeom>
              <a:blipFill>
                <a:blip r:embed="rId6"/>
                <a:stretch>
                  <a:fillRect l="-1724" b="-3580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P_5_BD#c4a8c4e55?htil=4&amp;sp=1&amp;pid=2da894c27&amp;color=0,0,0&amp;vtp=1&amp;bbb=1&amp;hs=1"/>
              <p:cNvSpPr/>
              <p:nvPr/>
            </p:nvSpPr>
            <p:spPr>
              <a:xfrm>
                <a:off x="612648" y="2873855"/>
                <a:ext cx="10963656" cy="770827"/>
              </a:xfrm>
              <a:prstGeom prst="rect">
                <a:avLst/>
              </a:prstGeom>
              <a:noFill/>
              <a:ln/>
            </p:spPr>
            <p:txBody>
              <a:bodyPr wrap="none" lIns="0" tIns="0" rIns="0" bIns="0" rtlCol="0" anchor="t"/>
              <a:lstStyle/>
              <a:p>
                <a:pPr algn="l" latinLnBrk="1">
                  <a:lnSpc>
                    <a:spcPts val="6600"/>
                  </a:lnSpc>
                </a:pPr>
                <a:r>
                  <a:rPr lang="en-US" altLang="zh-CN" sz="2400" b="0" i="0" dirty="0">
                    <a:solidFill>
                      <a:srgbClr val="000000"/>
                    </a:solidFill>
                    <a:latin typeface="Times New Roman" pitchFamily="34" charset="0"/>
                    <a:ea typeface="Microsoft Yahei" pitchFamily="34" charset="-122"/>
                    <a:cs typeface="Times New Roman" pitchFamily="34" charset="-120"/>
                  </a:rPr>
                  <a:t>（1）当</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时，电源的输出功率最大，为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6" name="P_5_BD#c4a8c4e55?htil=4&amp;sp=1&amp;pid=2da894c27&amp;color=0,0,0&amp;vtp=1&amp;bbb=1&amp;hs=1"/>
              <p:cNvSpPr>
                <a:spLocks noRot="1" noChangeAspect="1" noMove="1" noResize="1" noEditPoints="1" noAdjustHandles="1" noChangeArrowheads="1" noChangeShapeType="1" noTextEdit="1"/>
              </p:cNvSpPr>
              <p:nvPr/>
            </p:nvSpPr>
            <p:spPr>
              <a:xfrm>
                <a:off x="612648" y="2873855"/>
                <a:ext cx="10963656" cy="770827"/>
              </a:xfrm>
              <a:prstGeom prst="rect">
                <a:avLst/>
              </a:prstGeom>
              <a:blipFill>
                <a:blip r:embed="rId7"/>
                <a:stretch>
                  <a:fillRect l="-1724" b="-13386"/>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P_5_BD#c4a8c4e55?htil=4&amp;sp=1&amp;pid=2da894c27&amp;color=0,0,0&amp;vtp=1&amp;bbb=1&amp;hs=1"/>
              <p:cNvSpPr/>
              <p:nvPr/>
            </p:nvSpPr>
            <p:spPr>
              <a:xfrm>
                <a:off x="612648" y="3650333"/>
                <a:ext cx="10963656" cy="478600"/>
              </a:xfrm>
              <a:prstGeom prst="rect">
                <a:avLst/>
              </a:prstGeom>
              <a:noFill/>
              <a:ln/>
            </p:spPr>
            <p:txBody>
              <a:bodyPr wrap="none" lIns="0" tIns="0" rIns="0" bIns="0" rtlCol="0" anchor="t"/>
              <a:lstStyle/>
              <a:p>
                <a:pPr algn="l" latinLnBrk="1">
                  <a:lnSpc>
                    <a:spcPts val="4200"/>
                  </a:lnSpc>
                </a:pPr>
                <a:r>
                  <a:rPr lang="en-US" altLang="zh-CN" sz="2400" b="0" i="0" dirty="0">
                    <a:solidFill>
                      <a:srgbClr val="000000"/>
                    </a:solidFill>
                    <a:latin typeface="Times New Roman" pitchFamily="34" charset="0"/>
                    <a:ea typeface="Microsoft Yahei" pitchFamily="34" charset="-122"/>
                    <a:cs typeface="Times New Roman" pitchFamily="34" charset="-120"/>
                  </a:rPr>
                  <a:t>（2）当</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时，随着</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的增大输出功率越来越小。</a:t>
                </a:r>
                <a:endParaRPr lang="en-US" altLang="zh-CN" sz="2400" dirty="0"/>
              </a:p>
            </p:txBody>
          </p:sp>
        </mc:Choice>
        <mc:Fallback xmlns="">
          <p:sp>
            <p:nvSpPr>
              <p:cNvPr id="7" name="P_5_BD#c4a8c4e55?htil=4&amp;sp=1&amp;pid=2da894c27&amp;color=0,0,0&amp;vtp=1&amp;bbb=1&amp;hs=1"/>
              <p:cNvSpPr>
                <a:spLocks noRot="1" noChangeAspect="1" noMove="1" noResize="1" noEditPoints="1" noAdjustHandles="1" noChangeArrowheads="1" noChangeShapeType="1" noTextEdit="1"/>
              </p:cNvSpPr>
              <p:nvPr/>
            </p:nvSpPr>
            <p:spPr>
              <a:xfrm>
                <a:off x="612648" y="3650333"/>
                <a:ext cx="10963656" cy="478600"/>
              </a:xfrm>
              <a:prstGeom prst="rect">
                <a:avLst/>
              </a:prstGeom>
              <a:blipFill>
                <a:blip r:embed="rId8"/>
                <a:stretch>
                  <a:fillRect l="-1724" b="-3846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P_5_BD#c4a8c4e55?htil=4&amp;sp=1&amp;pid=2da894c27&amp;color=0,0,0&amp;vtp=1&amp;bbb=1&amp;hs=1"/>
              <p:cNvSpPr/>
              <p:nvPr/>
            </p:nvSpPr>
            <p:spPr>
              <a:xfrm>
                <a:off x="612648" y="4190146"/>
                <a:ext cx="10963656" cy="478600"/>
              </a:xfrm>
              <a:prstGeom prst="rect">
                <a:avLst/>
              </a:prstGeom>
              <a:noFill/>
              <a:ln/>
            </p:spPr>
            <p:txBody>
              <a:bodyPr wrap="none" lIns="0" tIns="0" rIns="0" bIns="0" rtlCol="0" anchor="t"/>
              <a:lstStyle/>
              <a:p>
                <a:pPr algn="l" latinLnBrk="1">
                  <a:lnSpc>
                    <a:spcPts val="4200"/>
                  </a:lnSpc>
                </a:pPr>
                <a:r>
                  <a:rPr lang="en-US" altLang="zh-CN" sz="2400" b="0" i="0" dirty="0">
                    <a:solidFill>
                      <a:srgbClr val="000000"/>
                    </a:solidFill>
                    <a:latin typeface="Times New Roman" pitchFamily="34" charset="0"/>
                    <a:ea typeface="Microsoft Yahei" pitchFamily="34" charset="-122"/>
                    <a:cs typeface="Times New Roman" pitchFamily="34" charset="-120"/>
                  </a:rPr>
                  <a:t>（3）当</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时，随着</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的增大输出功率越来越大。</a:t>
                </a:r>
                <a:endParaRPr lang="en-US" altLang="zh-CN" sz="2400" dirty="0"/>
              </a:p>
            </p:txBody>
          </p:sp>
        </mc:Choice>
        <mc:Fallback xmlns="">
          <p:sp>
            <p:nvSpPr>
              <p:cNvPr id="8" name="P_5_BD#c4a8c4e55?htil=4&amp;sp=1&amp;pid=2da894c27&amp;color=0,0,0&amp;vtp=1&amp;bbb=1&amp;hs=1"/>
              <p:cNvSpPr>
                <a:spLocks noRot="1" noChangeAspect="1" noMove="1" noResize="1" noEditPoints="1" noAdjustHandles="1" noChangeArrowheads="1" noChangeShapeType="1" noTextEdit="1"/>
              </p:cNvSpPr>
              <p:nvPr/>
            </p:nvSpPr>
            <p:spPr>
              <a:xfrm>
                <a:off x="612648" y="4190146"/>
                <a:ext cx="10963656" cy="478600"/>
              </a:xfrm>
              <a:prstGeom prst="rect">
                <a:avLst/>
              </a:prstGeom>
              <a:blipFill>
                <a:blip r:embed="rId9"/>
                <a:stretch>
                  <a:fillRect l="-1724" b="-37975"/>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P_5_BD#c4a8c4e55?htil=4&amp;sp=1&amp;pid=2da894c27&amp;color=0,0,0&amp;vtp=1&amp;bbb=1&amp;hs=1"/>
              <p:cNvSpPr/>
              <p:nvPr/>
            </p:nvSpPr>
            <p:spPr>
              <a:xfrm>
                <a:off x="612648" y="4724816"/>
                <a:ext cx="10963656" cy="493776"/>
              </a:xfrm>
              <a:prstGeom prst="rect">
                <a:avLst/>
              </a:prstGeom>
              <a:noFill/>
              <a:ln/>
            </p:spPr>
            <p:txBody>
              <a:bodyPr wrap="none" lIns="0" tIns="0" rIns="0" bIns="0" rtlCol="0" anchor="t"/>
              <a:lstStyle/>
              <a:p>
                <a:pPr algn="l" latinLnBrk="1">
                  <a:lnSpc>
                    <a:spcPts val="4300"/>
                  </a:lnSpc>
                </a:pPr>
                <a:r>
                  <a:rPr lang="en-US" altLang="zh-CN" sz="2400" b="0" i="0" dirty="0">
                    <a:solidFill>
                      <a:srgbClr val="000000"/>
                    </a:solidFill>
                    <a:latin typeface="Times New Roman" pitchFamily="34" charset="0"/>
                    <a:ea typeface="Microsoft Yahei" pitchFamily="34" charset="-122"/>
                    <a:cs typeface="Times New Roman" pitchFamily="34" charset="-120"/>
                  </a:rPr>
                  <a:t>（4）当</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aseline="-10000">
                            <a:solidFill>
                              <a:srgbClr val="000000"/>
                            </a:solidFill>
                            <a:latin typeface="Cambria Math" panose="02040503050406030204" pitchFamily="18" charset="0"/>
                          </a:rPr>
                          <m:t>出</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时，每个输出功率对应两个外电阻</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，且</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9" name="P_5_BD#c4a8c4e55?htil=4&amp;sp=1&amp;pid=2da894c27&amp;color=0,0,0&amp;vtp=1&amp;bbb=1&amp;hs=1"/>
              <p:cNvSpPr>
                <a:spLocks noRot="1" noChangeAspect="1" noMove="1" noResize="1" noEditPoints="1" noAdjustHandles="1" noChangeArrowheads="1" noChangeShapeType="1" noTextEdit="1"/>
              </p:cNvSpPr>
              <p:nvPr/>
            </p:nvSpPr>
            <p:spPr>
              <a:xfrm>
                <a:off x="612648" y="4724816"/>
                <a:ext cx="10963656" cy="493776"/>
              </a:xfrm>
              <a:prstGeom prst="rect">
                <a:avLst/>
              </a:prstGeom>
              <a:blipFill>
                <a:blip r:embed="rId10"/>
                <a:stretch>
                  <a:fillRect l="-1724" b="-35802"/>
                </a:stretch>
              </a:blipFill>
              <a:ln/>
            </p:spPr>
            <p:txBody>
              <a:bodyPr/>
              <a:lstStyle/>
              <a:p>
                <a:r>
                  <a:rPr lang="zh-CN" altLang="en-US">
                    <a:noFill/>
                  </a:rPr>
                  <a:t> </a:t>
                </a:r>
              </a:p>
            </p:txBody>
          </p:sp>
        </mc:Fallback>
      </mc:AlternateContent>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name="Slide 25&amp;si=2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38_1#067e607b4?sp=1&amp;pid=2da894c27&amp;color=0,0,0&amp;vtp=1&amp;bt=1&amp;bbb=1&amp;hb=1"/>
              <p:cNvSpPr/>
              <p:nvPr/>
            </p:nvSpPr>
            <p:spPr>
              <a:xfrm>
                <a:off x="612648" y="486000"/>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（2025·广东广州模拟）</a:t>
                </a:r>
                <a:r>
                  <a:rPr lang="en-US" altLang="zh-CN" sz="2400" b="0" i="0" dirty="0">
                    <a:solidFill>
                      <a:srgbClr val="000000"/>
                    </a:solidFill>
                    <a:latin typeface="Times New Roman" pitchFamily="34" charset="0"/>
                    <a:ea typeface="Microsoft Yahei" pitchFamily="34" charset="-122"/>
                    <a:cs typeface="Times New Roman" pitchFamily="34" charset="-120"/>
                  </a:rPr>
                  <a:t>如图甲是某同学设计的电路图</a:t>
                </a:r>
                <a:r>
                  <a:rPr lang="en-US" altLang="zh-CN" sz="2400" b="0" i="0">
                    <a:solidFill>
                      <a:srgbClr val="000000"/>
                    </a:solidFill>
                    <a:latin typeface="Times New Roman" pitchFamily="34" charset="0"/>
                    <a:ea typeface="Microsoft Yahei" pitchFamily="34" charset="-122"/>
                    <a:cs typeface="Times New Roman" pitchFamily="34" charset="-120"/>
                  </a:rPr>
                  <a:t>，他将粗细均匀的电阻</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丝</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m:t>
                    </m:r>
                  </m:oMath>
                </a14:m>
                <a:r>
                  <a:rPr lang="en-US" altLang="zh-CN" sz="2400" b="0" i="0" dirty="0">
                    <a:solidFill>
                      <a:srgbClr val="000000"/>
                    </a:solidFill>
                    <a:latin typeface="Times New Roman" pitchFamily="34" charset="0"/>
                    <a:ea typeface="Microsoft Yahei" pitchFamily="34" charset="-122"/>
                    <a:cs typeface="Times New Roman" pitchFamily="34" charset="-120"/>
                  </a:rPr>
                  <a:t>通过滑片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000000"/>
                    </a:solidFill>
                    <a:latin typeface="Times New Roman" pitchFamily="34" charset="0"/>
                    <a:ea typeface="Microsoft Yahei" pitchFamily="34" charset="-122"/>
                    <a:cs typeface="Times New Roman" pitchFamily="34" charset="-120"/>
                  </a:rPr>
                  <a:t>连入电路。闭合开关</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后，滑片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000000"/>
                    </a:solidFill>
                    <a:latin typeface="Times New Roman" pitchFamily="34" charset="0"/>
                    <a:ea typeface="Microsoft Yahei" pitchFamily="34" charset="-122"/>
                    <a:cs typeface="Times New Roman" pitchFamily="34" charset="-120"/>
                  </a:rPr>
                  <a:t>从最左端</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缓慢滑到最右端</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的过</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程中</a:t>
                </a:r>
                <a:r>
                  <a:rPr lang="en-US" altLang="zh-CN" sz="2400" b="0" i="0" dirty="0">
                    <a:solidFill>
                      <a:srgbClr val="000000"/>
                    </a:solidFill>
                    <a:latin typeface="Times New Roman" pitchFamily="34" charset="0"/>
                    <a:ea typeface="Microsoft Yahei" pitchFamily="34" charset="-122"/>
                    <a:cs typeface="Times New Roman" pitchFamily="34" charset="-120"/>
                  </a:rPr>
                  <a:t>，将电流表和电压表的示数绘制成如图乙所示的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图像</a:t>
                </a:r>
                <a:r>
                  <a:rPr lang="en-US" altLang="zh-CN" sz="2400" b="0" i="0">
                    <a:solidFill>
                      <a:srgbClr val="000000"/>
                    </a:solidFill>
                    <a:latin typeface="Times New Roman" pitchFamily="34" charset="0"/>
                    <a:ea typeface="Microsoft Yahei" pitchFamily="34" charset="-122"/>
                    <a:cs typeface="Times New Roman" pitchFamily="34" charset="-120"/>
                  </a:rPr>
                  <a:t>。已知电源电动势</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000000"/>
                    </a:solidFill>
                    <a:latin typeface="Times New Roman" pitchFamily="34" charset="0"/>
                    <a:ea typeface="Microsoft Yahei" pitchFamily="34" charset="-122"/>
                    <a:cs typeface="Times New Roman" pitchFamily="34" charset="-120"/>
                  </a:rPr>
                  <a:t>，电阻丝</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的阻值不随温度变化，且电表均为理想电表，</a:t>
                </a:r>
                <a:r>
                  <a:rPr lang="en-US" altLang="zh-CN" sz="2400" b="0" i="0">
                    <a:solidFill>
                      <a:srgbClr val="000000"/>
                    </a:solidFill>
                    <a:latin typeface="Times New Roman" pitchFamily="34" charset="0"/>
                    <a:ea typeface="Microsoft Yahei" pitchFamily="34" charset="-122"/>
                    <a:cs typeface="Times New Roman" pitchFamily="34" charset="-120"/>
                  </a:rPr>
                  <a:t>则(</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38_1#067e607b4?sp=1&amp;pid=2da894c27&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a:blip r:embed="rId3"/>
                <a:stretch>
                  <a:fillRect l="-1724" r="-167" b="-8499"/>
                </a:stretch>
              </a:blipFill>
              <a:ln/>
            </p:spPr>
            <p:txBody>
              <a:bodyPr/>
              <a:lstStyle/>
              <a:p>
                <a:r>
                  <a:rPr lang="zh-CN" altLang="en-US">
                    <a:noFill/>
                  </a:rPr>
                  <a:t> </a:t>
                </a:r>
              </a:p>
            </p:txBody>
          </p:sp>
        </mc:Fallback>
      </mc:AlternateContent>
      <p:pic>
        <p:nvPicPr>
          <p:cNvPr id="4" name="QC_5_BD.38_3#067e607b4?iti=1&amp;htil=1&amp;pid=2da894c2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1618488" y="3092039"/>
            <a:ext cx="3474720" cy="226771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C_5_BD.38_4#067e607b4?iti=2&amp;htil=1&amp;pid=2da894c27&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7397496" y="2753711"/>
            <a:ext cx="2880360" cy="26060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5_BD.38_5#067e607b4?iti=1&amp;htil=1&amp;pid=2da894c27&amp;color=0,0,0&amp;vtp=1"/>
          <p:cNvSpPr/>
          <p:nvPr/>
        </p:nvSpPr>
        <p:spPr>
          <a:xfrm>
            <a:off x="3169317" y="5486751"/>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甲</a:t>
            </a:r>
            <a:endParaRPr lang="en-US" altLang="zh-CN" sz="2400" dirty="0"/>
          </a:p>
        </p:txBody>
      </p:sp>
      <p:sp>
        <p:nvSpPr>
          <p:cNvPr id="7" name="QC_5_BD.38_6#067e607b4?iti=2&amp;htil=1&amp;pid=2da894c27&amp;color=0,0,0&amp;vtp=1"/>
          <p:cNvSpPr/>
          <p:nvPr/>
        </p:nvSpPr>
        <p:spPr>
          <a:xfrm>
            <a:off x="8651145" y="5486751"/>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乙</a:t>
            </a:r>
            <a:endParaRPr lang="en-US" altLang="zh-CN" sz="2400" dirty="0"/>
          </a:p>
        </p:txBody>
      </p:sp>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name="Slide 26&amp;si=26">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40_1#067e607b4.choices?pid=2da894c27&amp;color=0,0,0&amp;vtp=1&amp;bt=1&amp;bbb=1"/>
              <p:cNvSpPr/>
              <p:nvPr/>
            </p:nvSpPr>
            <p:spPr>
              <a:xfrm>
                <a:off x="612648" y="486000"/>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电阻丝</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m:t>
                    </m:r>
                  </m:oMath>
                </a14:m>
                <a:r>
                  <a:rPr lang="en-US" altLang="zh-CN" sz="2400" b="0" i="0" dirty="0">
                    <a:solidFill>
                      <a:srgbClr val="000000"/>
                    </a:solidFill>
                    <a:latin typeface="Times New Roman" pitchFamily="34" charset="0"/>
                    <a:ea typeface="Microsoft Yahei" pitchFamily="34" charset="-122"/>
                    <a:cs typeface="Times New Roman" pitchFamily="34" charset="-120"/>
                  </a:rPr>
                  <a:t>的电阻为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电源的内阻为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滑片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000000"/>
                    </a:solidFill>
                    <a:latin typeface="Times New Roman" pitchFamily="34" charset="0"/>
                    <a:ea typeface="Microsoft Yahei" pitchFamily="34" charset="-122"/>
                    <a:cs typeface="Times New Roman"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端缓慢滑到</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端过程中，电阻丝</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消耗的电功率先增加后减少</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滑片</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000000"/>
                    </a:solidFill>
                    <a:latin typeface="Times New Roman" pitchFamily="34" charset="0"/>
                    <a:ea typeface="Microsoft Yahei" pitchFamily="34" charset="-122"/>
                    <a:cs typeface="Times New Roman" pitchFamily="34" charset="-120"/>
                  </a:rPr>
                  <a:t>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端缓慢滑到</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端过程中，电源的输出功率先增加后减少</a:t>
                </a:r>
                <a:endParaRPr lang="en-US" altLang="zh-CN" sz="2400" dirty="0"/>
              </a:p>
            </p:txBody>
          </p:sp>
        </mc:Choice>
        <mc:Fallback xmlns="">
          <p:sp>
            <p:nvSpPr>
              <p:cNvPr id="2" name="QC_5_BD.40_1#067e607b4.choices?pid=2da894c27&amp;color=0,0,0&amp;vtp=1&amp;bt=1&amp;bbb=1"/>
              <p:cNvSpPr>
                <a:spLocks noRot="1" noChangeAspect="1" noMove="1" noResize="1" noEditPoints="1" noAdjustHandles="1" noChangeArrowheads="1" noChangeShapeType="1" noTextEdit="1"/>
              </p:cNvSpPr>
              <p:nvPr/>
            </p:nvSpPr>
            <p:spPr>
              <a:xfrm>
                <a:off x="612648" y="486000"/>
                <a:ext cx="10963656" cy="2150999"/>
              </a:xfrm>
              <a:prstGeom prst="rect">
                <a:avLst/>
              </a:prstGeom>
              <a:blipFill>
                <a:blip r:embed="rId3"/>
                <a:stretch>
                  <a:fillRect l="-1724" b="-8499"/>
                </a:stretch>
              </a:blipFill>
              <a:ln/>
            </p:spPr>
            <p:txBody>
              <a:bodyPr/>
              <a:lstStyle/>
              <a:p>
                <a:r>
                  <a:rPr lang="zh-CN" altLang="en-US">
                    <a:noFill/>
                  </a:rPr>
                  <a:t> </a:t>
                </a:r>
              </a:p>
            </p:txBody>
          </p:sp>
        </mc:Fallback>
      </mc:AlternateContent>
      <p:sp>
        <p:nvSpPr>
          <p:cNvPr id="3" name="QC_5_AN.39_1#067e607b4.bracket?pid=2da894c27&amp;color=0,0,0&amp;vpa=20&amp;vtp=1&amp;answeroption=D">
            <a:extLst>
              <a:ext uri="{FF2B5EF4-FFF2-40B4-BE49-F238E27FC236}">
                <a16:creationId xmlns:a16="http://schemas.microsoft.com/office/drawing/2014/main" id="{D15DE2C3-4314-C2E1-61D0-EE3EF432294C}"/>
              </a:ext>
            </a:extLst>
          </p:cNvPr>
          <p:cNvSpPr txBox="1"/>
          <p:nvPr/>
        </p:nvSpPr>
        <p:spPr>
          <a:xfrm>
            <a:off x="485648" y="2174719"/>
            <a:ext cx="474489" cy="569387"/>
          </a:xfrm>
          <a:prstGeom prst="rect">
            <a:avLst/>
          </a:prstGeom>
          <a:noFill/>
        </p:spPr>
        <p:txBody>
          <a:bodyPr vert="horz" wrap="none" lIns="0" tIns="0" rIns="0" bIns="0" rtlCol="0">
            <a:spAutoFit/>
          </a:bodyPr>
          <a:lstStyle/>
          <a:p>
            <a:r>
              <a:rPr lang="zh-CN" altLang="en-US" sz="3700" b="1">
                <a:solidFill>
                  <a:srgbClr val="FF0000"/>
                </a:solidFill>
                <a:latin typeface="华文细黑" panose="02010600040101010101" pitchFamily="2" charset="-12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name="Slide 27&amp;si=27">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41_1#067e607b4?pid=2da894c27&amp;color=0,0,0&amp;vtp=1&amp;bt=1&amp;bbb=1&amp;hb=1"/>
              <p:cNvSpPr/>
              <p:nvPr/>
            </p:nvSpPr>
            <p:spPr>
              <a:xfrm>
                <a:off x="612648" y="486000"/>
                <a:ext cx="10963656" cy="585070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oMath>
                </a14:m>
                <a:r>
                  <a:rPr lang="en-US" altLang="zh-CN" sz="2400" b="0" i="0" dirty="0">
                    <a:solidFill>
                      <a:srgbClr val="FF0000"/>
                    </a:solidFill>
                    <a:latin typeface="Times New Roman" pitchFamily="34" charset="0"/>
                    <a:ea typeface="Microsoft Yahei" pitchFamily="34" charset="-122"/>
                    <a:cs typeface="Times New Roman" pitchFamily="34" charset="-120"/>
                  </a:rPr>
                  <a:t>图像知，定值电阻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1−0.5</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，当滑片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位于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端时，</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干路电流最大</a:t>
                </a:r>
                <a:r>
                  <a:rPr lang="en-US" altLang="zh-CN" sz="2400" b="0" i="0" dirty="0">
                    <a:solidFill>
                      <a:srgbClr val="FF0000"/>
                    </a:solidFill>
                    <a:latin typeface="Times New Roman" pitchFamily="34" charset="0"/>
                    <a:ea typeface="Microsoft Yahei" pitchFamily="34" charset="-122"/>
                    <a:cs typeface="Times New Roman" pitchFamily="34" charset="-120"/>
                  </a:rPr>
                  <a:t>，且</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max</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2400" b="0" i="0" dirty="0">
                    <a:solidFill>
                      <a:srgbClr val="FF0000"/>
                    </a:solidFill>
                    <a:latin typeface="Times New Roman" pitchFamily="34" charset="0"/>
                    <a:ea typeface="Microsoft Yahei" pitchFamily="34" charset="-122"/>
                    <a:cs typeface="Times New Roman" pitchFamily="34" charset="-120"/>
                  </a:rPr>
                  <a:t>，由闭合电路欧姆定律可得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max</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，解得电源的</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内阻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，故B错误；当滑片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位于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端时，干路电流最小，且</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min</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，根</a:t>
                </a:r>
              </a:p>
              <a:p>
                <a:pPr latinLnBrk="1">
                  <a:lnSpc>
                    <a:spcPts val="4500"/>
                  </a:lnSpc>
                </a:pPr>
                <a:r>
                  <a:rPr lang="en-US" altLang="zh-CN" sz="2400" b="0" i="0">
                    <a:solidFill>
                      <a:srgbClr val="FF0000"/>
                    </a:solidFill>
                    <a:latin typeface="Times New Roman" pitchFamily="34" charset="0"/>
                    <a:ea typeface="Microsoft Yahei" pitchFamily="34" charset="-122"/>
                    <a:cs typeface="Times New Roman" pitchFamily="34" charset="-120"/>
                  </a:rPr>
                  <a:t>据</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min</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sub>
                        </m:sSub>
                      </m:den>
                    </m:f>
                  </m:oMath>
                </a14:m>
                <a:r>
                  <a:rPr lang="en-US" altLang="zh-CN" sz="2400" b="0" i="0" dirty="0">
                    <a:solidFill>
                      <a:srgbClr val="FF0000"/>
                    </a:solidFill>
                    <a:latin typeface="Times New Roman" pitchFamily="34" charset="0"/>
                    <a:ea typeface="Microsoft Yahei" pitchFamily="34" charset="-122"/>
                    <a:cs typeface="Times New Roman" pitchFamily="34" charset="-120"/>
                  </a:rPr>
                  <a:t>可得电阻丝</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oMath>
                </a14:m>
                <a:r>
                  <a:rPr lang="en-US" altLang="zh-CN" sz="2400" b="0" i="0" dirty="0">
                    <a:solidFill>
                      <a:srgbClr val="FF0000"/>
                    </a:solidFill>
                    <a:latin typeface="Times New Roman" pitchFamily="34" charset="0"/>
                    <a:ea typeface="Microsoft Yahei" pitchFamily="34" charset="-122"/>
                    <a:cs typeface="Times New Roman" pitchFamily="34" charset="-120"/>
                  </a:rPr>
                  <a:t>的电阻</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，故A错误</a:t>
                </a:r>
                <a:r>
                  <a:rPr lang="en-US" altLang="zh-CN" sz="2400" b="0" i="0">
                    <a:solidFill>
                      <a:srgbClr val="FF0000"/>
                    </a:solidFill>
                    <a:latin typeface="Times New Roman" pitchFamily="34" charset="0"/>
                    <a:ea typeface="Microsoft Yahei" pitchFamily="34" charset="-122"/>
                    <a:cs typeface="Times New Roman" pitchFamily="34" charset="-120"/>
                  </a:rPr>
                  <a:t>；当电源内阻和外电</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阻相等时</a:t>
                </a:r>
                <a:r>
                  <a:rPr lang="en-US" altLang="zh-CN" sz="2400" b="0" i="0" dirty="0">
                    <a:solidFill>
                      <a:srgbClr val="FF0000"/>
                    </a:solidFill>
                    <a:latin typeface="Times New Roman" pitchFamily="34" charset="0"/>
                    <a:ea typeface="Microsoft Yahei" pitchFamily="34" charset="-122"/>
                    <a:cs typeface="Times New Roman" pitchFamily="34" charset="-120"/>
                  </a:rPr>
                  <a:t>，电源的输出功率最大，可知当</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接入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FF0000"/>
                    </a:solidFill>
                    <a:latin typeface="Times New Roman" pitchFamily="34" charset="0"/>
                    <a:ea typeface="Microsoft Yahei" pitchFamily="34" charset="-122"/>
                    <a:cs typeface="Times New Roman" pitchFamily="34" charset="-120"/>
                  </a:rPr>
                  <a:t>，即电阻丝</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接入电路</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的阻值</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接入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时，电源的输出功率最大，因此，滑片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端缓慢滑到</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端</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过程中</a:t>
                </a:r>
                <a:r>
                  <a:rPr lang="en-US" altLang="zh-CN" sz="2400" b="0" i="0" dirty="0">
                    <a:solidFill>
                      <a:srgbClr val="FF0000"/>
                    </a:solidFill>
                    <a:latin typeface="Times New Roman" pitchFamily="34" charset="0"/>
                    <a:ea typeface="Microsoft Yahei" pitchFamily="34" charset="-122"/>
                    <a:cs typeface="Times New Roman" pitchFamily="34" charset="-120"/>
                  </a:rPr>
                  <a:t>，电源的输出功率先增加后减少，故D正确；若将定值电阻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FF0000"/>
                    </a:solidFill>
                    <a:latin typeface="Times New Roman" pitchFamily="34" charset="0"/>
                    <a:ea typeface="Microsoft Yahei" pitchFamily="34" charset="-122"/>
                    <a:cs typeface="Times New Roman" pitchFamily="34" charset="-120"/>
                  </a:rPr>
                  <a:t>与电源内阻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阻</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值之和视为电源的新内阻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，则</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，此时电阻丝</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消耗的电功率</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为新电源的输出功率</a:t>
                </a:r>
                <a:r>
                  <a:rPr lang="en-US" altLang="zh-CN" sz="2400" b="0" i="0" dirty="0">
                    <a:solidFill>
                      <a:srgbClr val="FF0000"/>
                    </a:solidFill>
                    <a:latin typeface="Times New Roman" pitchFamily="34" charset="0"/>
                    <a:ea typeface="Microsoft Yahei" pitchFamily="34" charset="-122"/>
                    <a:cs typeface="Times New Roman" pitchFamily="34" charset="-120"/>
                  </a:rPr>
                  <a:t>，同理，当内、外电阻相等时，新电源的输出功率最大</a:t>
                </a:r>
                <a:r>
                  <a:rPr lang="en-US" altLang="zh-CN" sz="2400" b="0" i="0">
                    <a:solidFill>
                      <a:srgbClr val="FF0000"/>
                    </a:solidFill>
                    <a:latin typeface="Times New Roman" pitchFamily="34" charset="0"/>
                    <a:ea typeface="Microsoft Yahei" pitchFamily="34" charset="-122"/>
                    <a:cs typeface="Times New Roman" pitchFamily="34" charset="-120"/>
                  </a:rPr>
                  <a:t>，由</a:t>
                </a:r>
              </a:p>
              <a:p>
                <a:pPr latinLnBrk="1">
                  <a:lnSpc>
                    <a:spcPts val="42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接入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可知，滑片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端缓慢滑到</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FF0000"/>
                    </a:solidFill>
                    <a:latin typeface="Times New Roman" pitchFamily="34" charset="0"/>
                    <a:ea typeface="Microsoft Yahei" pitchFamily="34" charset="-122"/>
                    <a:cs typeface="Times New Roman" pitchFamily="34" charset="-120"/>
                  </a:rPr>
                  <a:t>端过程中，电阻丝</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消</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耗的电功率一直减少</a:t>
                </a:r>
                <a:r>
                  <a:rPr lang="en-US" altLang="zh-CN" sz="2400" b="0" i="0" dirty="0">
                    <a:solidFill>
                      <a:srgbClr val="FF0000"/>
                    </a:solidFill>
                    <a:latin typeface="Times New Roman" pitchFamily="34" charset="0"/>
                    <a:ea typeface="Microsoft Yahei" pitchFamily="34" charset="-122"/>
                    <a:cs typeface="Times New Roman" pitchFamily="34" charset="-120"/>
                  </a:rPr>
                  <a:t>，故C错误。</a:t>
                </a:r>
                <a:endParaRPr lang="en-US" altLang="zh-CN" sz="2400" dirty="0"/>
              </a:p>
            </p:txBody>
          </p:sp>
        </mc:Choice>
        <mc:Fallback xmlns="">
          <p:sp>
            <p:nvSpPr>
              <p:cNvPr id="2" name="QC_5_AS.41_1#067e607b4?pid=2da894c27&amp;color=0,0,0&amp;vtp=1&amp;bt=1&amp;bbb=1&amp;hb=1"/>
              <p:cNvSpPr>
                <a:spLocks noRot="1" noChangeAspect="1" noMove="1" noResize="1" noEditPoints="1" noAdjustHandles="1" noChangeArrowheads="1" noChangeShapeType="1" noTextEdit="1"/>
              </p:cNvSpPr>
              <p:nvPr/>
            </p:nvSpPr>
            <p:spPr>
              <a:xfrm>
                <a:off x="612648" y="486000"/>
                <a:ext cx="10963656" cy="5850700"/>
              </a:xfrm>
              <a:prstGeom prst="rect">
                <a:avLst/>
              </a:prstGeom>
              <a:blipFill>
                <a:blip r:embed="rId3"/>
                <a:stretch>
                  <a:fillRect l="-1724" t="-209" r="-1446" b="-312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wipe(left)">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Slide 28&amp;si=28">
    <p:spTree>
      <p:nvGrpSpPr>
        <p:cNvPr id="1" name=""/>
        <p:cNvGrpSpPr/>
        <p:nvPr/>
      </p:nvGrpSpPr>
      <p:grpSpPr>
        <a:xfrm>
          <a:off x="0" y="0"/>
          <a:ext cx="0" cy="0"/>
          <a:chOff x="0" y="0"/>
          <a:chExt cx="0" cy="0"/>
        </a:xfrm>
      </p:grpSpPr>
      <p:pic>
        <p:nvPicPr>
          <p:cNvPr id="2" name="QC_5_BD.42_1#c4afc644e?htil=6&amp;pid=2da894c27&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350990" y="540863"/>
            <a:ext cx="3182112" cy="217627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42_2#c4afc644e?htil=6&amp;pid=2da894c27&amp;color=0,0,0&amp;vtp=1&amp;bt=1&amp;bbb=1&amp;hb=1&amp;hs=1"/>
              <p:cNvSpPr/>
              <p:nvPr/>
            </p:nvSpPr>
            <p:spPr>
              <a:xfrm>
                <a:off x="612648" y="486000"/>
                <a:ext cx="7690104" cy="1557274"/>
              </a:xfrm>
              <a:prstGeom prst="rect">
                <a:avLst/>
              </a:prstGeom>
              <a:noFill/>
              <a:ln/>
            </p:spPr>
            <p:txBody>
              <a:bodyPr wrap="none" lIns="0" tIns="0" rIns="0" bIns="0" rtlCol="0" anchor="t"/>
              <a:lstStyle/>
              <a:p>
                <a:pPr algn="l" latinLnBrk="1">
                  <a:lnSpc>
                    <a:spcPts val="43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（2024·广东河源模拟）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a:t>
                </a:r>
                <a:r>
                  <a:rPr lang="en-US" altLang="zh-CN" sz="2400" b="0" i="0">
                    <a:solidFill>
                      <a:srgbClr val="000000"/>
                    </a:solidFill>
                    <a:latin typeface="Times New Roman" pitchFamily="34" charset="0"/>
                    <a:ea typeface="Microsoft Yahei" pitchFamily="34" charset="-122"/>
                    <a:cs typeface="Times New Roman" pitchFamily="34" charset="-120"/>
                  </a:rPr>
                  <a:t>，曲线</a:t>
                </a:r>
              </a:p>
              <a:p>
                <a:pPr latinLnBrk="1">
                  <a:lnSpc>
                    <a:spcPts val="43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分别是纯电阻直流电路中内</a:t>
                </a:r>
                <a:r>
                  <a:rPr lang="en-US" altLang="zh-CN" sz="2400" b="0" i="0">
                    <a:solidFill>
                      <a:srgbClr val="000000"/>
                    </a:solidFill>
                    <a:latin typeface="Times New Roman" pitchFamily="34" charset="0"/>
                    <a:ea typeface="Microsoft Yahei" pitchFamily="34" charset="-122"/>
                    <a:cs typeface="Times New Roman" pitchFamily="34" charset="-120"/>
                  </a:rPr>
                  <a:t>、外电路消耗的电功率</a:t>
                </a:r>
              </a:p>
              <a:p>
                <a:pPr latinLnBrk="1">
                  <a:lnSpc>
                    <a:spcPts val="4100"/>
                  </a:lnSpc>
                </a:pPr>
                <a:r>
                  <a:rPr lang="en-US" altLang="zh-CN" sz="2400" b="0" i="0">
                    <a:solidFill>
                      <a:srgbClr val="000000"/>
                    </a:solidFill>
                    <a:latin typeface="Times New Roman" pitchFamily="34" charset="0"/>
                    <a:ea typeface="Microsoft Yahei" pitchFamily="34" charset="-122"/>
                    <a:cs typeface="Times New Roman" pitchFamily="34" charset="-120"/>
                  </a:rPr>
                  <a:t>随电流变化的图线</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下列说法正确的是(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5_BD.42_2#c4afc644e?htil=6&amp;pid=2da894c27&amp;color=0,0,0&amp;vtp=1&amp;bt=1&amp;bbb=1&amp;hb=1&amp;hs=1"/>
              <p:cNvSpPr>
                <a:spLocks noRot="1" noChangeAspect="1" noMove="1" noResize="1" noEditPoints="1" noAdjustHandles="1" noChangeArrowheads="1" noChangeShapeType="1" noTextEdit="1"/>
              </p:cNvSpPr>
              <p:nvPr/>
            </p:nvSpPr>
            <p:spPr>
              <a:xfrm>
                <a:off x="612648" y="486000"/>
                <a:ext cx="7690104" cy="1557274"/>
              </a:xfrm>
              <a:prstGeom prst="rect">
                <a:avLst/>
              </a:prstGeom>
              <a:blipFill>
                <a:blip r:embed="rId4"/>
                <a:stretch>
                  <a:fillRect l="-2458" r="-1427" b="-11765"/>
                </a:stretch>
              </a:blipFill>
              <a:ln/>
            </p:spPr>
            <p:txBody>
              <a:bodyPr/>
              <a:lstStyle/>
              <a:p>
                <a:r>
                  <a:rPr lang="zh-CN" altLang="en-US">
                    <a:noFill/>
                  </a:rPr>
                  <a:t> </a:t>
                </a:r>
              </a:p>
            </p:txBody>
          </p:sp>
        </mc:Fallback>
      </mc:AlternateContent>
      <p:sp>
        <p:nvSpPr>
          <p:cNvPr id="4" name="QC_5_AN.43_1#c4afc644e.bracket?pid=2da894c27&amp;color=0,0,0&amp;vpa=21&amp;vtp=1&amp;bbb=1"/>
          <p:cNvSpPr/>
          <p:nvPr/>
        </p:nvSpPr>
        <p:spPr>
          <a:xfrm>
            <a:off x="6052216" y="1568167"/>
            <a:ext cx="847725" cy="469075"/>
          </a:xfrm>
          <a:prstGeom prst="rect">
            <a:avLst/>
          </a:prstGeom>
          <a:noFill/>
          <a:ln/>
        </p:spPr>
        <p:txBody>
          <a:bodyPr wrap="none" lIns="0" tIns="0" rIns="0" bIns="0" rtlCol="0" anchor="t"/>
          <a:lstStyle/>
          <a:p>
            <a:pPr algn="ctr" latinLnBrk="1">
              <a:lnSpc>
                <a:spcPts val="4100"/>
              </a:lnSpc>
            </a:pPr>
            <a:r>
              <a:rPr lang="en-US" altLang="zh-CN" sz="2400" b="0" i="0" dirty="0">
                <a:solidFill>
                  <a:srgbClr val="FF0000"/>
                </a:solidFill>
                <a:latin typeface="Times New Roman" pitchFamily="34" charset="0"/>
                <a:ea typeface="Microsoft Yahei" pitchFamily="34" charset="-122"/>
                <a:cs typeface="Times New Roman" pitchFamily="34" charset="-120"/>
              </a:rPr>
              <a:t>BCD</a:t>
            </a:r>
            <a:endParaRPr lang="en-US" altLang="zh-CN" sz="2400" dirty="0"/>
          </a:p>
        </p:txBody>
      </p:sp>
      <mc:AlternateContent xmlns:mc="http://schemas.openxmlformats.org/markup-compatibility/2006" xmlns:a14="http://schemas.microsoft.com/office/drawing/2010/main">
        <mc:Choice Requires="a14">
          <p:sp>
            <p:nvSpPr>
              <p:cNvPr id="5" name="QC_5_BD.42_3#c4afc644e.choices?htil=6&amp;pid=2da894c27&amp;color=0,0,0&amp;vtp=1&amp;bbb=1&amp;hs=1"/>
              <p:cNvSpPr/>
              <p:nvPr/>
            </p:nvSpPr>
            <p:spPr>
              <a:xfrm>
                <a:off x="612648" y="2029811"/>
                <a:ext cx="7690104" cy="2087880"/>
              </a:xfrm>
              <a:prstGeom prst="rect">
                <a:avLst/>
              </a:prstGeom>
              <a:noFill/>
              <a:ln/>
            </p:spPr>
            <p:txBody>
              <a:bodyPr wrap="none" lIns="0" tIns="0" rIns="0" bIns="0" rtlCol="0" anchor="t"/>
              <a:lstStyle/>
              <a:p>
                <a:pPr algn="l" latinLnBrk="1">
                  <a:lnSpc>
                    <a:spcPts val="43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电源的输出功率的最大值为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3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电源的电动势为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3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电源的内阻为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0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电源被短路时，电源消耗的最大功率可达</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16 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42_3#c4afc644e.choices?htil=6&amp;pid=2da894c27&amp;color=0,0,0&amp;vtp=1&amp;bbb=1&amp;hs=1"/>
              <p:cNvSpPr>
                <a:spLocks noRot="1" noChangeAspect="1" noMove="1" noResize="1" noEditPoints="1" noAdjustHandles="1" noChangeArrowheads="1" noChangeShapeType="1" noTextEdit="1"/>
              </p:cNvSpPr>
              <p:nvPr/>
            </p:nvSpPr>
            <p:spPr>
              <a:xfrm>
                <a:off x="612648" y="2029811"/>
                <a:ext cx="7690104" cy="2087880"/>
              </a:xfrm>
              <a:prstGeom prst="rect">
                <a:avLst/>
              </a:prstGeom>
              <a:blipFill>
                <a:blip r:embed="rId5"/>
                <a:stretch>
                  <a:fillRect l="-2458" b="-9064"/>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C_5_AS.44_1#c4afc644e?pid=2da894c27&amp;color=0,0,0&amp;vtp=1&amp;bbb=1&amp;hb=1&amp;hs=1"/>
              <p:cNvSpPr/>
              <p:nvPr/>
            </p:nvSpPr>
            <p:spPr>
              <a:xfrm>
                <a:off x="612648" y="4112611"/>
                <a:ext cx="10963656" cy="2193163"/>
              </a:xfrm>
              <a:prstGeom prst="rect">
                <a:avLst/>
              </a:prstGeom>
              <a:noFill/>
              <a:ln/>
            </p:spPr>
            <p:txBody>
              <a:bodyPr wrap="none" lIns="0" tIns="0" rIns="0" bIns="0" rtlCol="0" anchor="t"/>
              <a:lstStyle/>
              <a:p>
                <a:pPr algn="l" latinLnBrk="1">
                  <a:lnSpc>
                    <a:spcPts val="43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当电源内阻等于外电阻时，电源的输出功率最大，最大值为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，A</a:t>
                </a:r>
                <a:r>
                  <a:rPr lang="en-US" altLang="zh-CN" sz="2400" b="0" i="0">
                    <a:solidFill>
                      <a:srgbClr val="FF0000"/>
                    </a:solidFill>
                    <a:latin typeface="Times New Roman" pitchFamily="34" charset="0"/>
                    <a:ea typeface="Microsoft Yahei" pitchFamily="34" charset="-122"/>
                    <a:cs typeface="Times New Roman" pitchFamily="34" charset="-120"/>
                  </a:rPr>
                  <a:t>错误；</a:t>
                </a:r>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根据</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𝑈𝐼</m:t>
                    </m:r>
                  </m:oMath>
                </a14:m>
                <a:r>
                  <a:rPr lang="en-US" altLang="zh-CN" sz="2400" b="0" i="0" dirty="0">
                    <a:solidFill>
                      <a:srgbClr val="FF0000"/>
                    </a:solidFill>
                    <a:latin typeface="Times New Roman" pitchFamily="34" charset="0"/>
                    <a:ea typeface="Microsoft Yahei" pitchFamily="34" charset="-122"/>
                    <a:cs typeface="Times New Roman" pitchFamily="34" charset="-120"/>
                  </a:rPr>
                  <a:t>可得，当</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2400" b="0" i="0" dirty="0">
                    <a:solidFill>
                      <a:srgbClr val="FF0000"/>
                    </a:solidFill>
                    <a:latin typeface="Times New Roman" pitchFamily="34" charset="0"/>
                    <a:ea typeface="Microsoft Yahei" pitchFamily="34" charset="-122"/>
                    <a:cs typeface="Times New Roman" pitchFamily="34" charset="-120"/>
                  </a:rPr>
                  <a:t>时，外电压为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FF0000"/>
                    </a:solidFill>
                    <a:latin typeface="Times New Roman" pitchFamily="34" charset="0"/>
                    <a:ea typeface="Microsoft Yahei" pitchFamily="34" charset="-122"/>
                    <a:cs typeface="Times New Roman" pitchFamily="34" charset="-120"/>
                  </a:rPr>
                  <a:t>，内电压也为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，电源的电动势为</a:t>
                </a: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FF0000"/>
                    </a:solidFill>
                    <a:latin typeface="Times New Roman" pitchFamily="34" charset="0"/>
                    <a:ea typeface="Microsoft Yahei" pitchFamily="34" charset="-122"/>
                    <a:cs typeface="Times New Roman" pitchFamily="34" charset="-120"/>
                  </a:rPr>
                  <a:t>，B正确；电源的内阻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aseline="-10000">
                                <a:solidFill>
                                  <a:srgbClr val="FF0000"/>
                                </a:solidFill>
                                <a:latin typeface="Cambria Math" panose="02040503050406030204" pitchFamily="18" charset="0"/>
                              </a:rPr>
                              <m:t>内</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，C正确；电源被短路时</a:t>
                </a:r>
                <a:r>
                  <a:rPr lang="en-US" altLang="zh-CN" sz="2400" b="0" i="0">
                    <a:solidFill>
                      <a:srgbClr val="FF0000"/>
                    </a:solidFill>
                    <a:latin typeface="Times New Roman" pitchFamily="34" charset="0"/>
                    <a:ea typeface="Microsoft Yahei" pitchFamily="34" charset="-122"/>
                    <a:cs typeface="Times New Roman" pitchFamily="34" charset="-120"/>
                  </a:rPr>
                  <a:t>，电源消耗的最</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大功率可达</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，D正确。</a:t>
                </a:r>
                <a:endParaRPr lang="en-US" altLang="zh-CN" sz="2400" dirty="0"/>
              </a:p>
            </p:txBody>
          </p:sp>
        </mc:Choice>
        <mc:Fallback xmlns="">
          <p:sp>
            <p:nvSpPr>
              <p:cNvPr id="6" name="QC_5_AS.44_1#c4afc644e?pid=2da894c27&amp;color=0,0,0&amp;vtp=1&amp;bbb=1&amp;hb=1&amp;hs=1"/>
              <p:cNvSpPr>
                <a:spLocks noRot="1" noChangeAspect="1" noMove="1" noResize="1" noEditPoints="1" noAdjustHandles="1" noChangeArrowheads="1" noChangeShapeType="1" noTextEdit="1"/>
              </p:cNvSpPr>
              <p:nvPr/>
            </p:nvSpPr>
            <p:spPr>
              <a:xfrm>
                <a:off x="612648" y="4112611"/>
                <a:ext cx="10963656" cy="2193163"/>
              </a:xfrm>
              <a:prstGeom prst="rect">
                <a:avLst/>
              </a:prstGeom>
              <a:blipFill>
                <a:blip r:embed="rId6"/>
                <a:stretch>
                  <a:fillRect l="-1724" r="-612" b="-501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30&amp;si=30">
    <p:spTree>
      <p:nvGrpSpPr>
        <p:cNvPr id="1" name=""/>
        <p:cNvGrpSpPr/>
        <p:nvPr/>
      </p:nvGrpSpPr>
      <p:grpSpPr>
        <a:xfrm>
          <a:off x="0" y="0"/>
          <a:ext cx="0" cy="0"/>
          <a:chOff x="0" y="0"/>
          <a:chExt cx="0" cy="0"/>
        </a:xfrm>
      </p:grpSpPr>
      <p:sp>
        <p:nvSpPr>
          <p:cNvPr id="2" name="P_5#618e48466?pid=2da894c27&amp;color=0,0,0&amp;vtp=1&amp;bt=1&amp;bbb=1&amp;hb=1"/>
          <p:cNvSpPr/>
          <p:nvPr/>
        </p:nvSpPr>
        <p:spPr>
          <a:xfrm>
            <a:off x="612648" y="486000"/>
            <a:ext cx="10963656" cy="32727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视野拓展</a:t>
            </a:r>
            <a:endParaRPr lang="en-US" altLang="zh-CN" sz="2400" dirty="0"/>
          </a:p>
          <a:p>
            <a:pPr algn="ct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等效电源的应用</a:t>
            </a:r>
            <a:endParaRPr lang="en-US" altLang="zh-CN" sz="2400" dirty="0"/>
          </a:p>
          <a:p>
            <a:pPr latinLnBrk="1">
              <a:lnSpc>
                <a:spcPts val="4400"/>
              </a:lnSpc>
            </a:pPr>
            <a:r>
              <a:rPr lang="en-US" altLang="zh-CN" sz="2400" b="0" i="0">
                <a:solidFill>
                  <a:srgbClr val="000000"/>
                </a:solidFill>
                <a:latin typeface="SimSun" panose="02010600030101010101" pitchFamily="2" charset="-122"/>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等效电源法是在保持电路结构不变的前提下</a:t>
            </a:r>
            <a:r>
              <a:rPr lang="en-US" altLang="zh-CN" sz="2400" b="0" i="0" dirty="0">
                <a:solidFill>
                  <a:srgbClr val="000000"/>
                </a:solidFill>
                <a:latin typeface="Times New Roman" pitchFamily="34" charset="0"/>
                <a:ea typeface="Microsoft Yahei" pitchFamily="34" charset="-122"/>
                <a:cs typeface="Times New Roman" pitchFamily="34" charset="-120"/>
              </a:rPr>
              <a:t>，根据解决问题的需要</a:t>
            </a:r>
            <a:r>
              <a:rPr lang="en-US" altLang="zh-CN" sz="2400" b="0" i="0">
                <a:solidFill>
                  <a:srgbClr val="000000"/>
                </a:solidFill>
                <a:latin typeface="Times New Roman" pitchFamily="34" charset="0"/>
                <a:ea typeface="Microsoft Yahei" pitchFamily="34" charset="-122"/>
                <a:cs typeface="Times New Roman" pitchFamily="34" charset="-120"/>
              </a:rPr>
              <a:t>，把电路</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中的某些定值电阻与电路中原有电源看成一个新的电源，从而使电路变得简单明</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了</a:t>
            </a:r>
            <a:r>
              <a:rPr lang="en-US" altLang="zh-CN" sz="2400" b="0" i="0" dirty="0">
                <a:solidFill>
                  <a:srgbClr val="000000"/>
                </a:solidFill>
                <a:latin typeface="Times New Roman" pitchFamily="34" charset="0"/>
                <a:ea typeface="Microsoft Yahei" pitchFamily="34" charset="-122"/>
                <a:cs typeface="Times New Roman" pitchFamily="34" charset="-120"/>
              </a:rPr>
              <a:t>，易于分析，便于计算。等效电源法在解决电路的动态分析、</a:t>
            </a:r>
            <a:r>
              <a:rPr lang="en-US" altLang="zh-CN" sz="2400" b="0" i="0">
                <a:solidFill>
                  <a:srgbClr val="000000"/>
                </a:solidFill>
                <a:latin typeface="Times New Roman" pitchFamily="34" charset="0"/>
                <a:ea typeface="Microsoft Yahei" pitchFamily="34" charset="-122"/>
                <a:cs typeface="Times New Roman" pitchFamily="34" charset="-120"/>
              </a:rPr>
              <a:t>变值电阻功率、</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测定电源电动势和内阻的系统误差分析等问题中具有明显的优势</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pic>
        <p:nvPicPr>
          <p:cNvPr id="3" name="P_5_BD#618e48466?htil=7&amp;pid=2da894c27&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620072" y="3858612"/>
            <a:ext cx="2953512" cy="106070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P_5_BD#618e48466?htil=7&amp;sp=1&amp;pid=2da894c27&amp;color=0,0,0&amp;vtp=1&amp;bbb=1&amp;hb=1"/>
          <p:cNvSpPr/>
          <p:nvPr/>
        </p:nvSpPr>
        <p:spPr>
          <a:xfrm>
            <a:off x="612648" y="3790032"/>
            <a:ext cx="7927848" cy="15963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（1）如图所示</a:t>
            </a:r>
            <a:r>
              <a:rPr lang="en-US" altLang="zh-CN" sz="2400" b="0" i="0">
                <a:solidFill>
                  <a:srgbClr val="000000"/>
                </a:solidFill>
                <a:latin typeface="Times New Roman" pitchFamily="34" charset="0"/>
                <a:ea typeface="Microsoft Yahei" pitchFamily="34" charset="-122"/>
                <a:cs typeface="Times New Roman" pitchFamily="34" charset="-120"/>
              </a:rPr>
              <a:t>，把电源和定值电阻串联后看成一个等效电</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源</a:t>
            </a:r>
            <a:r>
              <a:rPr lang="en-US" altLang="zh-CN" sz="2400" b="0" i="0" dirty="0">
                <a:solidFill>
                  <a:srgbClr val="000000"/>
                </a:solidFill>
                <a:latin typeface="Times New Roman" pitchFamily="34" charset="0"/>
                <a:ea typeface="Microsoft Yahei" pitchFamily="34" charset="-122"/>
                <a:cs typeface="Times New Roman" pitchFamily="34" charset="-120"/>
              </a:rPr>
              <a:t>，等效电源电动势与原电动势相等</a:t>
            </a:r>
            <a:r>
              <a:rPr lang="en-US" altLang="zh-CN" sz="2400" b="0" i="0">
                <a:solidFill>
                  <a:srgbClr val="000000"/>
                </a:solidFill>
                <a:latin typeface="Times New Roman" pitchFamily="34" charset="0"/>
                <a:ea typeface="Microsoft Yahei" pitchFamily="34" charset="-122"/>
                <a:cs typeface="Times New Roman" pitchFamily="34" charset="-120"/>
              </a:rPr>
              <a:t>，等效电源内阻为原电</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源内阻与定值电阻阻值之和</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name="Slide 31&amp;si=31">
    <p:spTree>
      <p:nvGrpSpPr>
        <p:cNvPr id="1" name=""/>
        <p:cNvGrpSpPr/>
        <p:nvPr/>
      </p:nvGrpSpPr>
      <p:grpSpPr>
        <a:xfrm>
          <a:off x="0" y="0"/>
          <a:ext cx="0" cy="0"/>
          <a:chOff x="0" y="0"/>
          <a:chExt cx="0" cy="0"/>
        </a:xfrm>
      </p:grpSpPr>
      <p:pic>
        <p:nvPicPr>
          <p:cNvPr id="2" name="P_5_BD#618e48466?htil=8&amp;pid=2da894c27&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543872" y="540864"/>
            <a:ext cx="2953512" cy="106070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P_5_BD#618e48466?htil=8&amp;sp=1&amp;pid=2da894c27&amp;color=0,0,0&amp;vtp=1&amp;bt=1&amp;bbb=1&amp;hb=1"/>
              <p:cNvSpPr/>
              <p:nvPr/>
            </p:nvSpPr>
            <p:spPr>
              <a:xfrm>
                <a:off x="612648" y="486000"/>
                <a:ext cx="7927848" cy="167640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（2）如图所示</a:t>
                </a:r>
                <a:r>
                  <a:rPr lang="en-US" altLang="zh-CN" sz="2400" b="0" i="0">
                    <a:solidFill>
                      <a:srgbClr val="000000"/>
                    </a:solidFill>
                    <a:latin typeface="Times New Roman" pitchFamily="34" charset="0"/>
                    <a:ea typeface="Microsoft Yahei" pitchFamily="34" charset="-122"/>
                    <a:cs typeface="Times New Roman" pitchFamily="34" charset="-120"/>
                  </a:rPr>
                  <a:t>，把电源和定值电阻并联后看成一个等效电</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源</a:t>
                </a:r>
                <a:r>
                  <a:rPr lang="en-US" altLang="zh-CN" sz="2400" b="0" i="0" dirty="0">
                    <a:solidFill>
                      <a:srgbClr val="000000"/>
                    </a:solidFill>
                    <a:latin typeface="Times New Roman" pitchFamily="34" charset="0"/>
                    <a:ea typeface="Microsoft Yahei" pitchFamily="34" charset="-122"/>
                    <a:cs typeface="Times New Roman" pitchFamily="34" charset="-120"/>
                  </a:rPr>
                  <a:t>，等效电源电动势为</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，等效电源内阻为原电源内阻</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和定值电阻的并联值</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𝑟𝑅</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P_5_BD#618e48466?htil=8&amp;sp=1&amp;pid=2da894c27&amp;color=0,0,0&amp;vtp=1&amp;bt=1&amp;bbb=1&amp;hb=1"/>
              <p:cNvSpPr>
                <a:spLocks noRot="1" noChangeAspect="1" noMove="1" noResize="1" noEditPoints="1" noAdjustHandles="1" noChangeArrowheads="1" noChangeShapeType="1" noTextEdit="1"/>
              </p:cNvSpPr>
              <p:nvPr/>
            </p:nvSpPr>
            <p:spPr>
              <a:xfrm>
                <a:off x="612648" y="486000"/>
                <a:ext cx="7927848" cy="1676400"/>
              </a:xfrm>
              <a:prstGeom prst="rect">
                <a:avLst/>
              </a:prstGeom>
              <a:blipFill>
                <a:blip r:embed="rId4"/>
                <a:stretch>
                  <a:fillRect l="-2385" r="-385" b="-6182"/>
                </a:stretch>
              </a:blipFill>
              <a:ln/>
            </p:spPr>
            <p:txBody>
              <a:bodyPr/>
              <a:lstStyle/>
              <a:p>
                <a:r>
                  <a:rPr lang="zh-CN" altLang="en-US">
                    <a:noFill/>
                  </a:rPr>
                  <a:t> </a:t>
                </a:r>
              </a:p>
            </p:txBody>
          </p:sp>
        </mc:Fallback>
      </mc:AlternateContent>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name="Slide 3&amp;si=3">
    <p:spTree>
      <p:nvGrpSpPr>
        <p:cNvPr id="1" name=""/>
        <p:cNvGrpSpPr/>
        <p:nvPr/>
      </p:nvGrpSpPr>
      <p:grpSpPr>
        <a:xfrm>
          <a:off x="0" y="0"/>
          <a:ext cx="0" cy="0"/>
          <a:chOff x="0" y="0"/>
          <a:chExt cx="0" cy="0"/>
        </a:xfrm>
      </p:grpSpPr>
      <p:sp>
        <p:nvSpPr>
          <p:cNvPr id="2" name="C_2#37d94265e.fixed?pid=75d35ccb9&amp;color=0,0,0&amp;vtp=1&amp;bbb=1"/>
          <p:cNvSpPr/>
          <p:nvPr/>
        </p:nvSpPr>
        <p:spPr>
          <a:xfrm>
            <a:off x="0" y="1316736"/>
            <a:ext cx="12188952" cy="768096"/>
          </a:xfrm>
          <a:prstGeom prst="rect">
            <a:avLst/>
          </a:prstGeom>
          <a:noFill/>
          <a:ln/>
        </p:spPr>
        <p:txBody>
          <a:bodyPr wrap="none" lIns="0" tIns="0" rIns="0" bIns="0" rtlCol="0" anchor="ctr"/>
          <a:lstStyle/>
          <a:p>
            <a:pPr algn="ctr" latinLnBrk="1">
              <a:lnSpc>
                <a:spcPts val="5400"/>
              </a:lnSpc>
            </a:pPr>
            <a:r>
              <a:rPr lang="en-US" altLang="zh-CN" sz="4400" b="1" i="0" dirty="0">
                <a:solidFill>
                  <a:srgbClr val="000000"/>
                </a:solidFill>
                <a:latin typeface="微软雅黑" pitchFamily="34" charset="0"/>
                <a:ea typeface="微软雅黑" pitchFamily="34" charset="-122"/>
                <a:cs typeface="微软雅黑" pitchFamily="34" charset="-120"/>
              </a:rPr>
              <a:t>第十章</a:t>
            </a:r>
            <a:r>
              <a:rPr lang="en-US" altLang="zh-CN" sz="4400" b="1" i="0" dirty="0">
                <a:solidFill>
                  <a:srgbClr val="000000"/>
                </a:solidFill>
                <a:latin typeface="SimSun" pitchFamily="34" charset="0"/>
                <a:ea typeface="SimSun" pitchFamily="34" charset="-122"/>
                <a:cs typeface="SimSun" pitchFamily="34" charset="-120"/>
              </a:rPr>
              <a:t> </a:t>
            </a:r>
            <a:r>
              <a:rPr lang="en-US" altLang="zh-CN" sz="4400" b="1" i="0" dirty="0">
                <a:solidFill>
                  <a:srgbClr val="000000"/>
                </a:solidFill>
                <a:latin typeface="微软雅黑" pitchFamily="34" charset="0"/>
                <a:ea typeface="微软雅黑" pitchFamily="34" charset="-122"/>
                <a:cs typeface="微软雅黑" pitchFamily="34" charset="-120"/>
              </a:rPr>
              <a:t>电路及其应用</a:t>
            </a:r>
            <a:endParaRPr lang="en-US" altLang="zh-CN" sz="4400" dirty="0"/>
          </a:p>
        </p:txBody>
      </p:sp>
      <p:sp>
        <p:nvSpPr>
          <p:cNvPr id="3" name="C_2#37d94265e"/>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37d94265e.fixed?pid=75d35ccb9&amp;color=0,0,0&amp;vtp=1&amp;bbb=1"/>
          <p:cNvSpPr/>
          <p:nvPr/>
        </p:nvSpPr>
        <p:spPr>
          <a:xfrm>
            <a:off x="0" y="2734056"/>
            <a:ext cx="12188952" cy="685800"/>
          </a:xfrm>
          <a:prstGeom prst="rect">
            <a:avLst/>
          </a:prstGeom>
          <a:noFill/>
          <a:ln/>
        </p:spPr>
        <p:txBody>
          <a:bodyPr wrap="none" lIns="0" tIns="0" rIns="0" bIns="0" rtlCol="0" anchor="ctr"/>
          <a:lstStyle/>
          <a:p>
            <a:pPr algn="ctr" latinLnBrk="1">
              <a:lnSpc>
                <a:spcPts val="4200"/>
              </a:lnSpc>
            </a:pPr>
            <a:r>
              <a:rPr lang="en-US" altLang="zh-CN" sz="3400" b="0" i="0" dirty="0">
                <a:solidFill>
                  <a:srgbClr val="000000"/>
                </a:solidFill>
                <a:latin typeface="Times New Roman" pitchFamily="34" charset="0"/>
                <a:ea typeface="Microsoft Yahei" pitchFamily="34" charset="-122"/>
                <a:cs typeface="Times New Roman" pitchFamily="34" charset="-120"/>
              </a:rPr>
              <a:t>第2讲</a:t>
            </a:r>
            <a:r>
              <a:rPr lang="en-US" altLang="zh-CN" sz="3400" b="0" i="0" dirty="0">
                <a:solidFill>
                  <a:srgbClr val="000000"/>
                </a:solidFill>
                <a:latin typeface="SimSun" pitchFamily="34" charset="0"/>
                <a:ea typeface="SimSun" pitchFamily="34" charset="-122"/>
                <a:cs typeface="SimSun" pitchFamily="34" charset="-120"/>
              </a:rPr>
              <a:t> </a:t>
            </a:r>
            <a:r>
              <a:rPr lang="en-US" altLang="zh-CN" sz="3400" b="0" i="0" dirty="0">
                <a:solidFill>
                  <a:srgbClr val="000000"/>
                </a:solidFill>
                <a:latin typeface="Times New Roman" pitchFamily="34" charset="0"/>
                <a:ea typeface="Microsoft Yahei" pitchFamily="34" charset="-122"/>
                <a:cs typeface="Times New Roman" pitchFamily="34" charset="-120"/>
              </a:rPr>
              <a:t>闭合电路欧姆定律</a:t>
            </a:r>
            <a:endParaRPr lang="en-US" altLang="zh-CN" sz="338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name="Slide 32&amp;si=3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5_BD.45_1#e2fae9030?sp=1&amp;pid=2da894c27&amp;color=0,0,0&amp;vtp=1&amp;bt=1&amp;bbb=1&amp;h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如图甲所示电路中，电源电动势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000000"/>
                    </a:solidFill>
                    <a:latin typeface="Times New Roman" pitchFamily="34" charset="0"/>
                    <a:ea typeface="Microsoft Yahei" pitchFamily="34" charset="-122"/>
                    <a:cs typeface="Times New Roman" pitchFamily="34" charset="-120"/>
                  </a:rPr>
                  <a:t>，内阻</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O_5_BD.45_1#e2fae9030?sp=1&amp;pid=2da894c27&amp;color=0,0,0&amp;vtp=1&amp;bt=1&amp;bbb=1&amp;hb=1"/>
              <p:cNvSpPr>
                <a:spLocks noRot="1" noChangeAspect="1" noMove="1" noResize="1" noEditPoints="1" noAdjustHandles="1" noChangeArrowheads="1" noChangeShapeType="1" noTextEdit="1"/>
              </p:cNvSpPr>
              <p:nvPr/>
            </p:nvSpPr>
            <p:spPr>
              <a:xfrm>
                <a:off x="612648" y="486000"/>
                <a:ext cx="10963656" cy="1033399"/>
              </a:xfrm>
              <a:prstGeom prst="rect">
                <a:avLst/>
              </a:prstGeom>
              <a:blipFill>
                <a:blip r:embed="rId3"/>
                <a:stretch>
                  <a:fillRect l="-1724" b="-17751"/>
                </a:stretch>
              </a:blipFill>
              <a:ln/>
            </p:spPr>
            <p:txBody>
              <a:bodyPr/>
              <a:lstStyle/>
              <a:p>
                <a:r>
                  <a:rPr lang="zh-CN" altLang="en-US">
                    <a:noFill/>
                  </a:rPr>
                  <a:t> </a:t>
                </a:r>
              </a:p>
            </p:txBody>
          </p:sp>
        </mc:Fallback>
      </mc:AlternateContent>
      <p:pic>
        <p:nvPicPr>
          <p:cNvPr id="3" name="QO_5_BD.45_3#e2fae9030?iti=3&amp;htil=1&amp;pid=2da894c2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2313432" y="1647542"/>
            <a:ext cx="2084832" cy="1408176"/>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O_5_BD.45_4#e2fae9030?iti=4&amp;htil=1&amp;pid=2da894c27&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8129016" y="2260190"/>
            <a:ext cx="1417320" cy="7955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5_BD.45_5#e2fae9030?iti=3&amp;htil=1&amp;pid=2da894c27&amp;color=0,0,0&amp;vtp=1"/>
          <p:cNvSpPr/>
          <p:nvPr/>
        </p:nvSpPr>
        <p:spPr>
          <a:xfrm>
            <a:off x="3169317" y="3182718"/>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甲</a:t>
            </a:r>
            <a:endParaRPr lang="en-US" altLang="zh-CN" sz="2400" dirty="0"/>
          </a:p>
        </p:txBody>
      </p:sp>
      <p:sp>
        <p:nvSpPr>
          <p:cNvPr id="6" name="QO_5_BD.45_6#e2fae9030?iti=4&amp;htil=1&amp;pid=2da894c27&amp;color=0,0,0&amp;vtp=1"/>
          <p:cNvSpPr/>
          <p:nvPr/>
        </p:nvSpPr>
        <p:spPr>
          <a:xfrm>
            <a:off x="8651145" y="3182718"/>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乙</a:t>
            </a:r>
            <a:endParaRPr lang="en-US" altLang="zh-CN" sz="2400" dirty="0"/>
          </a:p>
        </p:txBody>
      </p:sp>
      <mc:AlternateContent xmlns:mc="http://schemas.openxmlformats.org/markup-compatibility/2006" xmlns:a14="http://schemas.microsoft.com/office/drawing/2010/main">
        <mc:Choice Requires="a14">
          <p:sp>
            <p:nvSpPr>
              <p:cNvPr id="7" name="QO_6_BD.46_1#836fa486b?pid=e2fae9030&amp;color=0,0,0&amp;vtp=1&amp;bbb=1"/>
              <p:cNvSpPr/>
              <p:nvPr/>
            </p:nvSpPr>
            <p:spPr>
              <a:xfrm>
                <a:off x="612648" y="3735485"/>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间连一个理想电压表，其读数是多少？</a:t>
                </a:r>
                <a:endParaRPr lang="en-US" altLang="zh-CN" sz="2400" dirty="0"/>
              </a:p>
            </p:txBody>
          </p:sp>
        </mc:Choice>
        <mc:Fallback xmlns="">
          <p:sp>
            <p:nvSpPr>
              <p:cNvPr id="7" name="QO_6_BD.46_1#836fa486b?pid=e2fae9030&amp;color=0,0,0&amp;vtp=1&amp;bbb=1"/>
              <p:cNvSpPr>
                <a:spLocks noRot="1" noChangeAspect="1" noMove="1" noResize="1" noEditPoints="1" noAdjustHandles="1" noChangeArrowheads="1" noChangeShapeType="1" noTextEdit="1"/>
              </p:cNvSpPr>
              <p:nvPr/>
            </p:nvSpPr>
            <p:spPr>
              <a:xfrm>
                <a:off x="612648" y="3735485"/>
                <a:ext cx="10963656" cy="474599"/>
              </a:xfrm>
              <a:prstGeom prst="rect">
                <a:avLst/>
              </a:prstGeom>
              <a:blipFill>
                <a:blip r:embed="rId6"/>
                <a:stretch>
                  <a:fillRect l="-1724" b="-3846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QO_6_AN.47_1#836fa486b?pid=e2fae9030&amp;color=0,0,0&amp;vtp=1&amp;bbb=1"/>
              <p:cNvSpPr/>
              <p:nvPr/>
            </p:nvSpPr>
            <p:spPr>
              <a:xfrm>
                <a:off x="612648" y="4270155"/>
                <a:ext cx="10963656" cy="46863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8" name="QO_6_AN.47_1#836fa486b?pid=e2fae9030&amp;color=0,0,0&amp;vtp=1&amp;bbb=1"/>
              <p:cNvSpPr>
                <a:spLocks noRot="1" noChangeAspect="1" noMove="1" noResize="1" noEditPoints="1" noAdjustHandles="1" noChangeArrowheads="1" noChangeShapeType="1" noTextEdit="1"/>
              </p:cNvSpPr>
              <p:nvPr/>
            </p:nvSpPr>
            <p:spPr>
              <a:xfrm>
                <a:off x="612648" y="4270155"/>
                <a:ext cx="10963656" cy="468630"/>
              </a:xfrm>
              <a:prstGeom prst="rect">
                <a:avLst/>
              </a:prstGeom>
              <a:blipFill>
                <a:blip r:embed="rId7"/>
                <a:stretch>
                  <a:fillRect l="-1724" b="-4155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QO_6_AS.48_1#836fa486b?pid=e2fae9030&amp;color=0,0,0&amp;vtp=1&amp;bbb=1&amp;hb=1"/>
              <p:cNvSpPr/>
              <p:nvPr/>
            </p:nvSpPr>
            <p:spPr>
              <a:xfrm>
                <a:off x="612648" y="4748882"/>
                <a:ext cx="10963656" cy="1663192"/>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𝐷</m:t>
                    </m:r>
                  </m:oMath>
                </a14:m>
                <a:r>
                  <a:rPr lang="en-US" altLang="zh-CN" sz="2400" b="0" i="0" dirty="0">
                    <a:solidFill>
                      <a:srgbClr val="FF0000"/>
                    </a:solidFill>
                    <a:latin typeface="Times New Roman" pitchFamily="34" charset="0"/>
                    <a:ea typeface="Microsoft Yahei" pitchFamily="34" charset="-122"/>
                    <a:cs typeface="Times New Roman" pitchFamily="34" charset="-120"/>
                  </a:rPr>
                  <a:t>之间连一个理想电压表，</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相当于导线，电压表测量</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两端电压</a:t>
                </a:r>
                <a:r>
                  <a:rPr lang="en-US" altLang="zh-CN" sz="2400" b="0" i="0">
                    <a:solidFill>
                      <a:srgbClr val="FF0000"/>
                    </a:solidFill>
                    <a:latin typeface="Times New Roman" pitchFamily="34" charset="0"/>
                    <a:ea typeface="Microsoft Yahei" pitchFamily="34" charset="-122"/>
                    <a:cs typeface="Times New Roman" pitchFamily="34" charset="-120"/>
                  </a:rPr>
                  <a:t>。根</a:t>
                </a:r>
              </a:p>
              <a:p>
                <a:pPr latinLnBrk="1">
                  <a:lnSpc>
                    <a:spcPts val="4900"/>
                  </a:lnSpc>
                </a:pPr>
                <a:r>
                  <a:rPr lang="en-US" altLang="zh-CN" sz="2400" b="0" i="0">
                    <a:solidFill>
                      <a:srgbClr val="FF0000"/>
                    </a:solidFill>
                    <a:latin typeface="Times New Roman" pitchFamily="34" charset="0"/>
                    <a:ea typeface="Microsoft Yahei" pitchFamily="34" charset="-122"/>
                    <a:cs typeface="Times New Roman" pitchFamily="34" charset="-120"/>
                  </a:rPr>
                  <a:t>据闭合电路欧姆定律可得电路中的电流为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理想电压表读数为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9" name="QO_6_AS.48_1#836fa486b?pid=e2fae9030&amp;color=0,0,0&amp;vtp=1&amp;bbb=1&amp;hb=1"/>
              <p:cNvSpPr>
                <a:spLocks noRot="1" noChangeAspect="1" noMove="1" noResize="1" noEditPoints="1" noAdjustHandles="1" noChangeArrowheads="1" noChangeShapeType="1" noTextEdit="1"/>
              </p:cNvSpPr>
              <p:nvPr/>
            </p:nvSpPr>
            <p:spPr>
              <a:xfrm>
                <a:off x="612648" y="4748882"/>
                <a:ext cx="10963656" cy="1663192"/>
              </a:xfrm>
              <a:prstGeom prst="rect">
                <a:avLst/>
              </a:prstGeom>
              <a:blipFill>
                <a:blip r:embed="rId8"/>
                <a:stretch>
                  <a:fillRect l="-1724" r="-945" b="-1135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left)">
                                      <p:cBhvr>
                                        <p:cTn id="21" dur="500"/>
                                        <p:tgtEl>
                                          <p:spTgt spid="9">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left)">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name="Slide 33&amp;si=33">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49_1#c5dedb942?pid=e2fae9030&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间连一个理想电流表，其读数是多少？</a:t>
                </a:r>
                <a:endParaRPr lang="en-US" altLang="zh-CN" sz="2400" dirty="0"/>
              </a:p>
            </p:txBody>
          </p:sp>
        </mc:Choice>
        <mc:Fallback xmlns="">
          <p:sp>
            <p:nvSpPr>
              <p:cNvPr id="2" name="QO_6_BD.49_1#c5dedb942?pid=e2fae9030&amp;color=0,0,0&amp;vtp=1&amp;bt=1&amp;bbb=1"/>
              <p:cNvSpPr>
                <a:spLocks noRot="1" noChangeAspect="1" noMove="1" noResize="1" noEditPoints="1" noAdjustHandles="1" noChangeArrowheads="1" noChangeShapeType="1" noTextEdit="1"/>
              </p:cNvSpPr>
              <p:nvPr/>
            </p:nvSpPr>
            <p:spPr>
              <a:xfrm>
                <a:off x="612648" y="486000"/>
                <a:ext cx="10963656" cy="474599"/>
              </a:xfrm>
              <a:prstGeom prst="rect">
                <a:avLst/>
              </a:prstGeom>
              <a:blipFill>
                <a:blip r:embed="rId3"/>
                <a:stretch>
                  <a:fillRect l="-1724" b="-3846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O_6_AN.50_1#c5dedb942?pid=e2fae9030&amp;color=0,0,0&amp;vtp=1&amp;bbb=1"/>
              <p:cNvSpPr/>
              <p:nvPr/>
            </p:nvSpPr>
            <p:spPr>
              <a:xfrm>
                <a:off x="612648" y="1020225"/>
                <a:ext cx="10963656" cy="46863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3" name="QO_6_AN.50_1#c5dedb942?pid=e2fae9030&amp;color=0,0,0&amp;vtp=1&amp;bbb=1"/>
              <p:cNvSpPr>
                <a:spLocks noRot="1" noChangeAspect="1" noMove="1" noResize="1" noEditPoints="1" noAdjustHandles="1" noChangeArrowheads="1" noChangeShapeType="1" noTextEdit="1"/>
              </p:cNvSpPr>
              <p:nvPr/>
            </p:nvSpPr>
            <p:spPr>
              <a:xfrm>
                <a:off x="612648" y="1020225"/>
                <a:ext cx="10963656" cy="468630"/>
              </a:xfrm>
              <a:prstGeom prst="rect">
                <a:avLst/>
              </a:prstGeom>
              <a:blipFill>
                <a:blip r:embed="rId4"/>
                <a:stretch>
                  <a:fillRect l="-1724" b="-4155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O_6_AS.51_1#c5dedb942?pid=e2fae9030&amp;color=0,0,0&amp;vtp=1&amp;bbb=1&amp;hb=1"/>
              <p:cNvSpPr/>
              <p:nvPr/>
            </p:nvSpPr>
            <p:spPr>
              <a:xfrm>
                <a:off x="612648" y="1498952"/>
                <a:ext cx="10963656" cy="2354072"/>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若在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𝐷</m:t>
                    </m:r>
                  </m:oMath>
                </a14:m>
                <a:r>
                  <a:rPr lang="en-US" altLang="zh-CN" sz="2400" b="0" i="0" dirty="0">
                    <a:solidFill>
                      <a:srgbClr val="FF0000"/>
                    </a:solidFill>
                    <a:latin typeface="Times New Roman" pitchFamily="34" charset="0"/>
                    <a:ea typeface="Microsoft Yahei" pitchFamily="34" charset="-122"/>
                    <a:cs typeface="Times New Roman" pitchFamily="34" charset="-120"/>
                  </a:rPr>
                  <a:t>间连一个理想电流表，这时电阻</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并联</a:t>
                </a:r>
                <a:r>
                  <a:rPr lang="en-US" altLang="zh-CN" sz="2400" b="0" i="0">
                    <a:solidFill>
                      <a:srgbClr val="FF0000"/>
                    </a:solidFill>
                    <a:latin typeface="Times New Roman" pitchFamily="34" charset="0"/>
                    <a:ea typeface="Microsoft Yahei" pitchFamily="34" charset="-122"/>
                    <a:cs typeface="Times New Roman" pitchFamily="34" charset="-120"/>
                  </a:rPr>
                  <a:t>，并联电阻大小为</a:t>
                </a:r>
              </a:p>
              <a:p>
                <a:pPr latinLnBrk="1">
                  <a:lnSpc>
                    <a:spcPts val="49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900"/>
                  </a:lnSpc>
                </a:pPr>
                <a:r>
                  <a:rPr lang="en-US" altLang="zh-CN" sz="2400" b="0" i="0">
                    <a:solidFill>
                      <a:srgbClr val="FF0000"/>
                    </a:solidFill>
                    <a:latin typeface="Times New Roman" pitchFamily="34" charset="0"/>
                    <a:ea typeface="Microsoft Yahei" pitchFamily="34" charset="-122"/>
                    <a:cs typeface="Times New Roman" pitchFamily="34" charset="-120"/>
                  </a:rPr>
                  <a:t>根据闭合电路欧姆定律</a:t>
                </a:r>
                <a:r>
                  <a:rPr lang="en-US" altLang="zh-CN" sz="2400" b="0" i="0" dirty="0">
                    <a:solidFill>
                      <a:srgbClr val="FF0000"/>
                    </a:solidFill>
                    <a:latin typeface="Times New Roman" pitchFamily="34" charset="0"/>
                    <a:ea typeface="Microsoft Yahei" pitchFamily="34" charset="-122"/>
                    <a:cs typeface="Times New Roman" pitchFamily="34" charset="-120"/>
                  </a:rPr>
                  <a:t>，有</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通过</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的电流</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O_6_AS.51_1#c5dedb942?pid=e2fae9030&amp;color=0,0,0&amp;vtp=1&amp;bbb=1&amp;hb=1"/>
              <p:cNvSpPr>
                <a:spLocks noRot="1" noChangeAspect="1" noMove="1" noResize="1" noEditPoints="1" noAdjustHandles="1" noChangeArrowheads="1" noChangeShapeType="1" noTextEdit="1"/>
              </p:cNvSpPr>
              <p:nvPr/>
            </p:nvSpPr>
            <p:spPr>
              <a:xfrm>
                <a:off x="612648" y="1498952"/>
                <a:ext cx="10963656" cy="2354072"/>
              </a:xfrm>
              <a:prstGeom prst="rect">
                <a:avLst/>
              </a:prstGeom>
              <a:blipFill>
                <a:blip r:embed="rId5"/>
                <a:stretch>
                  <a:fillRect l="-1724" b="-233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 34&amp;si=34">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52_1#0b1a7d798?pid=e2fae9030&amp;color=0,0,0&amp;vtp=1&amp;bt=1&amp;bbb=1&amp;hb=1"/>
              <p:cNvSpPr/>
              <p:nvPr/>
            </p:nvSpPr>
            <p:spPr>
              <a:xfrm>
                <a:off x="612648" y="486000"/>
                <a:ext cx="10963656" cy="1596390"/>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a:t>
                </a:r>
                <a:r>
                  <a:rPr lang="en-US" altLang="zh-CN" sz="2400" b="0" i="0" spc="-50" dirty="0">
                    <a:solidFill>
                      <a:srgbClr val="AE8CBB"/>
                    </a:solidFill>
                    <a:latin typeface="Times New Roman" pitchFamily="34" charset="0"/>
                    <a:ea typeface="Microsoft Yahei" pitchFamily="34" charset="-122"/>
                    <a:cs typeface="Times New Roman" pitchFamily="34" charset="-120"/>
                  </a:rPr>
                  <a:t>3）</a:t>
                </a:r>
                <a:r>
                  <a:rPr lang="en-US" altLang="zh-CN" sz="2400" b="0" i="0" spc="-50" dirty="0">
                    <a:solidFill>
                      <a:srgbClr val="AE8CBB"/>
                    </a:solidFill>
                    <a:latin typeface="SimSun" pitchFamily="34" charset="0"/>
                    <a:ea typeface="SimSun" pitchFamily="34" charset="-122"/>
                    <a:cs typeface="SimSun" pitchFamily="34" charset="-120"/>
                  </a:rPr>
                  <a:t> </a:t>
                </a:r>
                <a:r>
                  <a:rPr lang="en-US" altLang="zh-CN" sz="2400" b="0" i="0" spc="-50" dirty="0">
                    <a:solidFill>
                      <a:srgbClr val="000000"/>
                    </a:solidFill>
                    <a:latin typeface="Times New Roman" pitchFamily="34" charset="0"/>
                    <a:ea typeface="Microsoft Yahei" pitchFamily="34" charset="-122"/>
                    <a:cs typeface="Times New Roman" pitchFamily="34" charset="-120"/>
                  </a:rPr>
                  <a:t>图甲中虚线框内的电路可等效为一个电源，即图甲可等效为图乙</a:t>
                </a:r>
                <a:r>
                  <a:rPr lang="en-US" altLang="zh-CN" sz="2400" b="0" i="0" spc="-50">
                    <a:solidFill>
                      <a:srgbClr val="000000"/>
                    </a:solidFill>
                    <a:latin typeface="Times New Roman" pitchFamily="34" charset="0"/>
                    <a:ea typeface="Microsoft Yahei" pitchFamily="34" charset="-122"/>
                    <a:cs typeface="Times New Roman" pitchFamily="34" charset="-120"/>
                  </a:rPr>
                  <a:t>，其等效电</a:t>
                </a:r>
              </a:p>
              <a:p>
                <a:pPr latinLnBrk="1">
                  <a:lnSpc>
                    <a:spcPts val="4400"/>
                  </a:lnSpc>
                </a:pPr>
                <a:r>
                  <a:rPr lang="en-US" altLang="zh-CN" sz="2400" b="0" i="0" spc="-50">
                    <a:solidFill>
                      <a:srgbClr val="000000"/>
                    </a:solidFill>
                    <a:latin typeface="Times New Roman" pitchFamily="34" charset="0"/>
                    <a:ea typeface="Microsoft Yahei" pitchFamily="34" charset="-122"/>
                    <a:cs typeface="Times New Roman" pitchFamily="34" charset="-120"/>
                  </a:rPr>
                  <a:t>动势</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spc="-50" dirty="0">
                    <a:solidFill>
                      <a:srgbClr val="000000"/>
                    </a:solidFill>
                    <a:latin typeface="Times New Roman" pitchFamily="34" charset="0"/>
                    <a:ea typeface="Microsoft Yahei" pitchFamily="34" charset="-122"/>
                    <a:cs typeface="Times New Roman" pitchFamily="34" charset="-120"/>
                  </a:rPr>
                  <a:t>等于</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spc="-5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2400" b="0" i="0" spc="-50" dirty="0">
                    <a:solidFill>
                      <a:srgbClr val="000000"/>
                    </a:solidFill>
                    <a:latin typeface="Times New Roman" pitchFamily="34" charset="0"/>
                    <a:ea typeface="Microsoft Yahei" pitchFamily="34" charset="-122"/>
                    <a:cs typeface="Times New Roman" pitchFamily="34" charset="-120"/>
                  </a:rPr>
                  <a:t>间未接入用电器时</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spc="-5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2400" b="0" i="0" spc="-50" dirty="0">
                    <a:solidFill>
                      <a:srgbClr val="000000"/>
                    </a:solidFill>
                    <a:latin typeface="Times New Roman" pitchFamily="34" charset="0"/>
                    <a:ea typeface="Microsoft Yahei" pitchFamily="34" charset="-122"/>
                    <a:cs typeface="Times New Roman" pitchFamily="34" charset="-120"/>
                  </a:rPr>
                  <a:t>间的电压；若用导线直接将</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spc="-5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50">
                    <a:solidFill>
                      <a:srgbClr val="000000"/>
                    </a:solidFill>
                    <a:latin typeface="Times New Roman" pitchFamily="34" charset="0"/>
                    <a:ea typeface="Microsoft Yahei" pitchFamily="34" charset="-122"/>
                    <a:cs typeface="Times New Roman" pitchFamily="34" charset="-120"/>
                  </a:rPr>
                  <a:t>两点连接</a:t>
                </a:r>
              </a:p>
              <a:p>
                <a:pPr latinLnBrk="1">
                  <a:lnSpc>
                    <a:spcPts val="4200"/>
                  </a:lnSpc>
                </a:pPr>
                <a:r>
                  <a:rPr lang="en-US" altLang="zh-CN" sz="2400" b="0" i="0" spc="-50">
                    <a:solidFill>
                      <a:srgbClr val="000000"/>
                    </a:solidFill>
                    <a:latin typeface="Times New Roman" pitchFamily="34" charset="0"/>
                    <a:ea typeface="Microsoft Yahei" pitchFamily="34" charset="-122"/>
                    <a:cs typeface="Times New Roman" pitchFamily="34" charset="-120"/>
                  </a:rPr>
                  <a:t>起来</a:t>
                </a:r>
                <a:r>
                  <a:rPr lang="en-US" altLang="zh-CN" sz="2400" b="0" i="0" spc="-50" dirty="0">
                    <a:solidFill>
                      <a:srgbClr val="000000"/>
                    </a:solidFill>
                    <a:latin typeface="Times New Roman" pitchFamily="34" charset="0"/>
                    <a:ea typeface="Microsoft Yahei" pitchFamily="34" charset="-122"/>
                    <a:cs typeface="Times New Roman" pitchFamily="34" charset="-120"/>
                  </a:rPr>
                  <a:t>，通过该导线的电流等于等效电源的短路电流。则等效电源的内阻</a:t>
                </a:r>
                <a14:m>
                  <m:oMath xmlns:m="http://schemas.openxmlformats.org/officeDocument/2006/math">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spc="-5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50" dirty="0">
                    <a:solidFill>
                      <a:srgbClr val="000000"/>
                    </a:solidFill>
                    <a:latin typeface="Times New Roman" pitchFamily="34" charset="0"/>
                    <a:ea typeface="Microsoft Yahei" pitchFamily="34" charset="-122"/>
                    <a:cs typeface="Times New Roman" pitchFamily="34" charset="-120"/>
                  </a:rPr>
                  <a:t>是多少？</a:t>
                </a:r>
                <a:endParaRPr lang="en-US" altLang="zh-CN" sz="2400" spc="-50" dirty="0"/>
              </a:p>
            </p:txBody>
          </p:sp>
        </mc:Choice>
        <mc:Fallback xmlns="">
          <p:sp>
            <p:nvSpPr>
              <p:cNvPr id="2" name="QO_6_BD.52_1#0b1a7d798?pid=e2fae9030&amp;color=0,0,0&amp;vtp=1&amp;bt=1&amp;bbb=1&amp;hb=1"/>
              <p:cNvSpPr>
                <a:spLocks noRot="1" noChangeAspect="1" noMove="1" noResize="1" noEditPoints="1" noAdjustHandles="1" noChangeArrowheads="1" noChangeShapeType="1" noTextEdit="1"/>
              </p:cNvSpPr>
              <p:nvPr/>
            </p:nvSpPr>
            <p:spPr>
              <a:xfrm>
                <a:off x="612648" y="486000"/>
                <a:ext cx="10963656" cy="1596390"/>
              </a:xfrm>
              <a:prstGeom prst="rect">
                <a:avLst/>
              </a:prstGeom>
              <a:blipFill>
                <a:blip r:embed="rId3"/>
                <a:stretch>
                  <a:fillRect l="-1724" b="-1106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O_6_AN.53_1#0b1a7d798?pid=e2fae9030&amp;color=0,0,0&amp;vtp=1&amp;bbb=1"/>
              <p:cNvSpPr/>
              <p:nvPr/>
            </p:nvSpPr>
            <p:spPr>
              <a:xfrm>
                <a:off x="612648" y="2136555"/>
                <a:ext cx="10963656" cy="46863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3" name="QO_6_AN.53_1#0b1a7d798?pid=e2fae9030&amp;color=0,0,0&amp;vtp=1&amp;bbb=1"/>
              <p:cNvSpPr>
                <a:spLocks noRot="1" noChangeAspect="1" noMove="1" noResize="1" noEditPoints="1" noAdjustHandles="1" noChangeArrowheads="1" noChangeShapeType="1" noTextEdit="1"/>
              </p:cNvSpPr>
              <p:nvPr/>
            </p:nvSpPr>
            <p:spPr>
              <a:xfrm>
                <a:off x="612648" y="2136555"/>
                <a:ext cx="10963656" cy="468630"/>
              </a:xfrm>
              <a:prstGeom prst="rect">
                <a:avLst/>
              </a:prstGeom>
              <a:blipFill>
                <a:blip r:embed="rId4"/>
                <a:stretch>
                  <a:fillRect l="-1724" b="-4155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O_6_AS.54_1#0b1a7d798?pid=e2fae9030&amp;color=0,0,0&amp;vtp=1&amp;bbb=1"/>
              <p:cNvSpPr/>
              <p:nvPr/>
            </p:nvSpPr>
            <p:spPr>
              <a:xfrm>
                <a:off x="612648" y="2615282"/>
                <a:ext cx="10963656" cy="16764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依题意得，等效电源电动势</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短路电流</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等效电源的内阻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O_6_AS.54_1#0b1a7d798?pid=e2fae9030&amp;color=0,0,0&amp;vtp=1&amp;bbb=1"/>
              <p:cNvSpPr>
                <a:spLocks noRot="1" noChangeAspect="1" noMove="1" noResize="1" noEditPoints="1" noAdjustHandles="1" noChangeArrowheads="1" noChangeShapeType="1" noTextEdit="1"/>
              </p:cNvSpPr>
              <p:nvPr/>
            </p:nvSpPr>
            <p:spPr>
              <a:xfrm>
                <a:off x="612648" y="2615282"/>
                <a:ext cx="10963656" cy="1676400"/>
              </a:xfrm>
              <a:prstGeom prst="rect">
                <a:avLst/>
              </a:prstGeom>
              <a:blipFill>
                <a:blip r:embed="rId5"/>
                <a:stretch>
                  <a:fillRect l="-1724" b="-654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name="Slide 35&amp;si=3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55_1#34759e862?pid=e2fae9030&amp;color=0,0,0&amp;vtp=1&amp;bt=1&amp;bbb=1&amp;hb=1"/>
              <p:cNvSpPr/>
              <p:nvPr/>
            </p:nvSpPr>
            <p:spPr>
              <a:xfrm>
                <a:off x="612648" y="486000"/>
                <a:ext cx="10963656" cy="1037590"/>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2400" b="0" i="0" dirty="0">
                    <a:solidFill>
                      <a:srgbClr val="000000"/>
                    </a:solidFill>
                    <a:latin typeface="Times New Roman" pitchFamily="34" charset="0"/>
                    <a:ea typeface="Microsoft Yahei" pitchFamily="34" charset="-122"/>
                    <a:cs typeface="Times New Roman" pitchFamily="34" charset="-120"/>
                  </a:rPr>
                  <a:t>间连一个阻值在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范围的滑动变阻器</a:t>
                </a:r>
                <a:r>
                  <a:rPr lang="en-US" altLang="zh-CN" sz="2400" b="0" i="0">
                    <a:solidFill>
                      <a:srgbClr val="000000"/>
                    </a:solidFill>
                    <a:latin typeface="Times New Roman" pitchFamily="34" charset="0"/>
                    <a:ea typeface="Microsoft Yahei" pitchFamily="34" charset="-122"/>
                    <a:cs typeface="Times New Roman" pitchFamily="34" charset="-120"/>
                  </a:rPr>
                  <a:t>，则滑动变阻器的最</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大功率是多少</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O_6_BD.55_1#34759e862?pid=e2fae9030&amp;color=0,0,0&amp;vtp=1&amp;bt=1&amp;bbb=1&amp;hb=1"/>
              <p:cNvSpPr>
                <a:spLocks noRot="1" noChangeAspect="1" noMove="1" noResize="1" noEditPoints="1" noAdjustHandles="1" noChangeArrowheads="1" noChangeShapeType="1" noTextEdit="1"/>
              </p:cNvSpPr>
              <p:nvPr/>
            </p:nvSpPr>
            <p:spPr>
              <a:xfrm>
                <a:off x="612648" y="486000"/>
                <a:ext cx="10963656" cy="1037590"/>
              </a:xfrm>
              <a:prstGeom prst="rect">
                <a:avLst/>
              </a:prstGeom>
              <a:blipFill>
                <a:blip r:embed="rId3"/>
                <a:stretch>
                  <a:fillRect l="-1724" r="-167" b="-1705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O_6_AN.56_1#34759e862?pid=e2fae9030&amp;color=0,0,0&amp;vtp=1&amp;bbb=1"/>
              <p:cNvSpPr/>
              <p:nvPr/>
            </p:nvSpPr>
            <p:spPr>
              <a:xfrm>
                <a:off x="612648" y="1589185"/>
                <a:ext cx="10963656" cy="468630"/>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3" name="QO_6_AN.56_1#34759e862?pid=e2fae9030&amp;color=0,0,0&amp;vtp=1&amp;bbb=1"/>
              <p:cNvSpPr>
                <a:spLocks noRot="1" noChangeAspect="1" noMove="1" noResize="1" noEditPoints="1" noAdjustHandles="1" noChangeArrowheads="1" noChangeShapeType="1" noTextEdit="1"/>
              </p:cNvSpPr>
              <p:nvPr/>
            </p:nvSpPr>
            <p:spPr>
              <a:xfrm>
                <a:off x="612648" y="1589185"/>
                <a:ext cx="10963656" cy="468630"/>
              </a:xfrm>
              <a:prstGeom prst="rect">
                <a:avLst/>
              </a:prstGeom>
              <a:blipFill>
                <a:blip r:embed="rId4"/>
                <a:stretch>
                  <a:fillRect l="-1724" b="-40260"/>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O_6_AS.57_1#34759e862?pid=e2fae9030&amp;color=0,0,0&amp;vtp=1&amp;bbb=1&amp;hb=1"/>
              <p:cNvSpPr/>
              <p:nvPr/>
            </p:nvSpPr>
            <p:spPr>
              <a:xfrm>
                <a:off x="612648" y="2067912"/>
                <a:ext cx="10963656" cy="11176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设外电阻为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FF0000"/>
                    </a:solidFill>
                    <a:latin typeface="Times New Roman" pitchFamily="34" charset="0"/>
                    <a:ea typeface="Microsoft Yahei" pitchFamily="34" charset="-122"/>
                    <a:cs typeface="Times New Roman" pitchFamily="34" charset="-120"/>
                  </a:rPr>
                  <a:t>，可知当</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时等效电源的输出功率最大</a:t>
                </a:r>
                <a:r>
                  <a:rPr lang="en-US" altLang="zh-CN" sz="2400" b="0" i="0">
                    <a:solidFill>
                      <a:srgbClr val="FF0000"/>
                    </a:solidFill>
                    <a:latin typeface="Times New Roman" pitchFamily="34" charset="0"/>
                    <a:ea typeface="Microsoft Yahei" pitchFamily="34" charset="-122"/>
                    <a:cs typeface="Times New Roman" pitchFamily="34" charset="-120"/>
                  </a:rPr>
                  <a:t>，为</a:t>
                </a: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e>
                      <m:sub>
                        <m:r>
                          <a:rPr lang="en-US" altLang="zh-CN" sz="2400" baseline="-10000">
                            <a:solidFill>
                              <a:srgbClr val="FF0000"/>
                            </a:solidFill>
                            <a:latin typeface="Cambria Math" panose="02040503050406030204" pitchFamily="18" charset="0"/>
                          </a:rPr>
                          <m:t>外</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O_6_AS.57_1#34759e862?pid=e2fae9030&amp;color=0,0,0&amp;vtp=1&amp;bbb=1&amp;hb=1"/>
              <p:cNvSpPr>
                <a:spLocks noRot="1" noChangeAspect="1" noMove="1" noResize="1" noEditPoints="1" noAdjustHandles="1" noChangeArrowheads="1" noChangeShapeType="1" noTextEdit="1"/>
              </p:cNvSpPr>
              <p:nvPr/>
            </p:nvSpPr>
            <p:spPr>
              <a:xfrm>
                <a:off x="612648" y="2067912"/>
                <a:ext cx="10963656" cy="1117600"/>
              </a:xfrm>
              <a:prstGeom prst="rect">
                <a:avLst/>
              </a:prstGeom>
              <a:blipFill>
                <a:blip r:embed="rId5"/>
                <a:stretch>
                  <a:fillRect l="-172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name="Slide 36&amp;si=36">
    <p:spTree>
      <p:nvGrpSpPr>
        <p:cNvPr id="1" name=""/>
        <p:cNvGrpSpPr/>
        <p:nvPr/>
      </p:nvGrpSpPr>
      <p:grpSpPr>
        <a:xfrm>
          <a:off x="0" y="0"/>
          <a:ext cx="0" cy="0"/>
          <a:chOff x="0" y="0"/>
          <a:chExt cx="0" cy="0"/>
        </a:xfrm>
      </p:grpSpPr>
      <p:sp>
        <p:nvSpPr>
          <p:cNvPr id="2" name="C_4_BD#7809fb71d?pid=ecdadec48&amp;color=0,0,0&amp;vtp=1&amp;bt=1&amp;bbb=1"/>
          <p:cNvSpPr/>
          <p:nvPr/>
        </p:nvSpPr>
        <p:spPr>
          <a:xfrm>
            <a:off x="612648" y="486000"/>
            <a:ext cx="10963656" cy="545846"/>
          </a:xfrm>
          <a:prstGeom prst="rect">
            <a:avLst/>
          </a:prstGeom>
          <a:noFill/>
          <a:ln/>
        </p:spPr>
        <p:txBody>
          <a:bodyPr wrap="none" lIns="0" tIns="0" rIns="0" bIns="0" rtlCol="0" anchor="t"/>
          <a:lstStyle/>
          <a:p>
            <a:pPr algn="ctr" latinLnBrk="1">
              <a:lnSpc>
                <a:spcPts val="4600"/>
              </a:lnSpc>
            </a:pPr>
            <a:r>
              <a:rPr lang="en-US" altLang="zh-CN" sz="3000" b="1" i="0" dirty="0">
                <a:solidFill>
                  <a:srgbClr val="000000"/>
                </a:solidFill>
                <a:latin typeface="Times New Roman" pitchFamily="34" charset="0"/>
                <a:ea typeface="Microsoft Yahei" pitchFamily="34" charset="-122"/>
                <a:cs typeface="Times New Roman" pitchFamily="34" charset="-120"/>
              </a:rPr>
              <a:t>考点三</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两类U-I图像的比较与应用</a:t>
            </a:r>
            <a:endParaRPr lang="en-US" altLang="zh-CN" sz="3000" dirty="0"/>
          </a:p>
        </p:txBody>
      </p:sp>
      <p:sp>
        <p:nvSpPr>
          <p:cNvPr id="3" name="P_5#3785ac1b5?sp=1&amp;pid=7809fb71d&amp;color=0,0,0&amp;vtp=1&amp;bbb=1"/>
          <p:cNvSpPr/>
          <p:nvPr/>
        </p:nvSpPr>
        <p:spPr>
          <a:xfrm>
            <a:off x="612648" y="1096538"/>
            <a:ext cx="10963656" cy="431165"/>
          </a:xfrm>
          <a:prstGeom prst="rect">
            <a:avLst/>
          </a:prstGeom>
          <a:noFill/>
          <a:ln/>
        </p:spPr>
        <p:txBody>
          <a:bodyPr wrap="none" lIns="0" tIns="0" rIns="0" bIns="0" rtlCol="0" anchor="t"/>
          <a:lstStyle/>
          <a:p>
            <a:pPr algn="l" latinLnBrk="1">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两种图像的比较</a:t>
            </a:r>
            <a:endParaRPr lang="en-US" altLang="zh-CN" sz="2400" dirty="0"/>
          </a:p>
        </p:txBody>
      </p:sp>
      <mc:AlternateContent xmlns:mc="http://schemas.openxmlformats.org/markup-compatibility/2006" xmlns:a14="http://schemas.microsoft.com/office/drawing/2010/main">
        <mc:Choice Requires="a14">
          <p:graphicFrame>
            <p:nvGraphicFramePr>
              <p:cNvPr id="37" name="P_5_BD#3785ac1b5?colgroup=7,15,11&amp;pid=7809fb71d&amp;color=0,0,0&amp;vtp=1&amp;bbb=1&amp;hb=1"/>
              <p:cNvGraphicFramePr>
                <a:graphicFrameLocks noGrp="1"/>
              </p:cNvGraphicFramePr>
              <p:nvPr>
                <p:extLst>
                  <p:ext uri="{D42A27DB-BD31-4B8C-83A1-F6EECF244321}">
                    <p14:modId xmlns:p14="http://schemas.microsoft.com/office/powerpoint/2010/main" val="1185446763"/>
                  </p:ext>
                </p:extLst>
              </p:nvPr>
            </p:nvGraphicFramePr>
            <p:xfrm>
              <a:off x="612648" y="1665260"/>
              <a:ext cx="10963656" cy="4961446"/>
            </p:xfrm>
            <a:graphic>
              <a:graphicData uri="http://schemas.openxmlformats.org/drawingml/2006/table">
                <a:tbl>
                  <a:tblPr/>
                  <a:tblGrid>
                    <a:gridCol w="2523744">
                      <a:extLst>
                        <a:ext uri="{9D8B030D-6E8A-4147-A177-3AD203B41FA5}">
                          <a16:colId xmlns:a16="http://schemas.microsoft.com/office/drawing/2014/main" val="20000"/>
                        </a:ext>
                      </a:extLst>
                    </a:gridCol>
                    <a:gridCol w="4818888">
                      <a:extLst>
                        <a:ext uri="{9D8B030D-6E8A-4147-A177-3AD203B41FA5}">
                          <a16:colId xmlns:a16="http://schemas.microsoft.com/office/drawing/2014/main" val="20001"/>
                        </a:ext>
                      </a:extLst>
                    </a:gridCol>
                    <a:gridCol w="3621024">
                      <a:extLst>
                        <a:ext uri="{9D8B030D-6E8A-4147-A177-3AD203B41FA5}">
                          <a16:colId xmlns:a16="http://schemas.microsoft.com/office/drawing/2014/main" val="20002"/>
                        </a:ext>
                      </a:extLst>
                    </a:gridCol>
                  </a:tblGrid>
                  <a:tr h="504381">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电源</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图像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电阻</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图像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00988">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图形</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1000"/>
                            </a:lnSpc>
                          </a:pPr>
                          <a:r>
                            <a:rPr lang="en-US" altLang="zh-CN" sz="61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1000"/>
                            </a:lnSpc>
                          </a:pPr>
                          <a:r>
                            <a:rPr lang="en-US" altLang="zh-CN" sz="61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7171">
                    <a:tc>
                      <a:txBody>
                        <a:bodyPr/>
                        <a:lstStyle/>
                        <a:p>
                          <a:pPr marL="0" indent="0" algn="ctr"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图像表示的物理</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量的关系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电源的路端电压与电路中电流的关</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电阻两端电压与电流的关</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7958">
                    <a:tc>
                      <a:txBody>
                        <a:bodyPr/>
                        <a:lstStyle/>
                        <a:p>
                          <a:pPr marL="0" indent="0" algn="ctr"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图线与坐标轴交</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900"/>
                            </a:lnSpc>
                          </a:pPr>
                          <a:r>
                            <a:rPr lang="en-US" altLang="zh-CN" sz="2400" b="0" i="0" dirty="0">
                              <a:solidFill>
                                <a:srgbClr val="000000"/>
                              </a:solidFill>
                              <a:latin typeface="Times New Roman" pitchFamily="34" charset="0"/>
                              <a:ea typeface="Microsoft Yahei" pitchFamily="34" charset="-122"/>
                              <a:cs typeface="Times New Roman" pitchFamily="34" charset="-120"/>
                            </a:rPr>
                            <a:t>与纵轴交点表示电源电动势</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与</a:t>
                          </a:r>
                        </a:p>
                        <a:p>
                          <a:pPr marL="0" lv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横轴交点表示电源短路电流</a:t>
                          </a:r>
                          <a14:m>
                            <m:oMath xmlns:m="http://schemas.openxmlformats.org/officeDocument/2006/math">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900"/>
                            </a:lnSpc>
                          </a:pPr>
                          <a:r>
                            <a:rPr lang="en-US" altLang="zh-CN" sz="2400" b="0" i="0" dirty="0">
                              <a:solidFill>
                                <a:srgbClr val="000000"/>
                              </a:solidFill>
                              <a:latin typeface="Times New Roman" pitchFamily="34" charset="0"/>
                              <a:ea typeface="Microsoft Yahei" pitchFamily="34" charset="-122"/>
                              <a:cs typeface="Times New Roman" pitchFamily="34" charset="-120"/>
                            </a:rPr>
                            <a:t>过坐标轴原点</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表示没有</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电压时电流为零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0948">
                    <a:tc>
                      <a:txBody>
                        <a:bodyPr/>
                        <a:lstStyle/>
                        <a:p>
                          <a:pPr marL="0" indent="0" algn="ctr"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图线上每一点对</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应的乘积</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表示电源的输出功率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表示电阻消耗的功率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7" name="P_5_BD#3785ac1b5?colgroup=7,15,11&amp;pid=7809fb71d&amp;color=0,0,0&amp;vtp=1&amp;bbb=1&amp;hb=1"/>
              <p:cNvGraphicFramePr>
                <a:graphicFrameLocks noGrp="1"/>
              </p:cNvGraphicFramePr>
              <p:nvPr>
                <p:extLst>
                  <p:ext uri="{D42A27DB-BD31-4B8C-83A1-F6EECF244321}">
                    <p14:modId xmlns:p14="http://schemas.microsoft.com/office/powerpoint/2010/main" val="1185446763"/>
                  </p:ext>
                </p:extLst>
              </p:nvPr>
            </p:nvGraphicFramePr>
            <p:xfrm>
              <a:off x="612648" y="1665260"/>
              <a:ext cx="10963656" cy="4961446"/>
            </p:xfrm>
            <a:graphic>
              <a:graphicData uri="http://schemas.openxmlformats.org/drawingml/2006/table">
                <a:tbl>
                  <a:tblPr/>
                  <a:tblGrid>
                    <a:gridCol w="2523744">
                      <a:extLst>
                        <a:ext uri="{9D8B030D-6E8A-4147-A177-3AD203B41FA5}">
                          <a16:colId xmlns:a16="http://schemas.microsoft.com/office/drawing/2014/main" val="20000"/>
                        </a:ext>
                      </a:extLst>
                    </a:gridCol>
                    <a:gridCol w="4818888">
                      <a:extLst>
                        <a:ext uri="{9D8B030D-6E8A-4147-A177-3AD203B41FA5}">
                          <a16:colId xmlns:a16="http://schemas.microsoft.com/office/drawing/2014/main" val="20001"/>
                        </a:ext>
                      </a:extLst>
                    </a:gridCol>
                    <a:gridCol w="3621024">
                      <a:extLst>
                        <a:ext uri="{9D8B030D-6E8A-4147-A177-3AD203B41FA5}">
                          <a16:colId xmlns:a16="http://schemas.microsoft.com/office/drawing/2014/main" val="20002"/>
                        </a:ext>
                      </a:extLst>
                    </a:gridCol>
                  </a:tblGrid>
                  <a:tr h="504381">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2465" t="-1205" r="-75348" b="-912048"/>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03030" t="-1205" r="-337" b="-912048"/>
                          </a:stretch>
                        </a:blipFill>
                      </a:tcPr>
                    </a:tc>
                    <a:extLst>
                      <a:ext uri="{0D108BD9-81ED-4DB2-BD59-A6C34878D82A}">
                        <a16:rowId xmlns:a16="http://schemas.microsoft.com/office/drawing/2014/main" val="10000"/>
                      </a:ext>
                    </a:extLst>
                  </a:tr>
                  <a:tr h="1300988">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图形</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1000"/>
                            </a:lnSpc>
                          </a:pPr>
                          <a:r>
                            <a:rPr lang="en-US" altLang="zh-CN" sz="61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1000"/>
                            </a:lnSpc>
                          </a:pPr>
                          <a:r>
                            <a:rPr lang="en-US" altLang="zh-CN" sz="61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7171">
                    <a:tc>
                      <a:txBody>
                        <a:bodyPr/>
                        <a:lstStyle/>
                        <a:p>
                          <a:pPr marL="0" indent="0" algn="ctr"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图像表示的物理</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量的关系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电源的路端电压与电路中电流的关</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电阻两端电压与电流的关</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7958">
                    <a:tc>
                      <a:txBody>
                        <a:bodyPr/>
                        <a:lstStyle/>
                        <a:p>
                          <a:pPr marL="0" indent="0" algn="ctr" latinLnBrk="1" hangingPunct="0">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图线与坐标轴交</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2465" t="-235897" r="-75348" b="-95385"/>
                          </a:stretch>
                        </a:blipFill>
                      </a:tcPr>
                    </a:tc>
                    <a:tc>
                      <a:txBody>
                        <a:bodyPr/>
                        <a:lstStyle/>
                        <a:p>
                          <a:pPr marL="0" indent="0" algn="l" latinLnBrk="1" hangingPunct="0">
                            <a:lnSpc>
                              <a:spcPts val="3900"/>
                            </a:lnSpc>
                          </a:pPr>
                          <a:r>
                            <a:rPr lang="en-US" altLang="zh-CN" sz="2400" b="0" i="0" dirty="0">
                              <a:solidFill>
                                <a:srgbClr val="000000"/>
                              </a:solidFill>
                              <a:latin typeface="Times New Roman" pitchFamily="34" charset="0"/>
                              <a:ea typeface="Microsoft Yahei" pitchFamily="34" charset="-122"/>
                              <a:cs typeface="Times New Roman" pitchFamily="34" charset="-120"/>
                            </a:rPr>
                            <a:t>过坐标轴原点</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表示没有</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电压时电流为零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0948">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42" t="-406832" r="-335024" b="-15528"/>
                          </a:stretch>
                        </a:blipFill>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表示电源的输出功率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表示电阻消耗的功率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pic>
        <p:nvPicPr>
          <p:cNvPr id="5" name="P_5_BD#3785ac1b5.table_image?tii=1&amp;pid=7809fb71d&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686300" y="2202915"/>
            <a:ext cx="1719072" cy="123444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6" name="P_5_BD#3785ac1b5.table_image?tii=2&amp;pid=7809fb71d&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8906256" y="2202915"/>
            <a:ext cx="1719072" cy="123444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5.xml><?xml version="1.0" encoding="utf-8"?>
<p:sld xmlns:a="http://schemas.openxmlformats.org/drawingml/2006/main" xmlns:r="http://schemas.openxmlformats.org/officeDocument/2006/relationships" xmlns:p="http://schemas.openxmlformats.org/presentationml/2006/main">
  <p:cSld name="Slide 37&amp;si=37">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8" name="P_5_BD#3785ac1b5?colgroup=7,15,11&amp;pid=7809fb71d&amp;color=0,0,0&amp;vtp=1&amp;bt=1&amp;bbb=1&amp;hb=1"/>
              <p:cNvGraphicFramePr>
                <a:graphicFrameLocks noGrp="1"/>
              </p:cNvGraphicFramePr>
              <p:nvPr>
                <p:extLst>
                  <p:ext uri="{D42A27DB-BD31-4B8C-83A1-F6EECF244321}">
                    <p14:modId xmlns:p14="http://schemas.microsoft.com/office/powerpoint/2010/main" val="3990625471"/>
                  </p:ext>
                </p:extLst>
              </p:nvPr>
            </p:nvGraphicFramePr>
            <p:xfrm>
              <a:off x="612648" y="1093822"/>
              <a:ext cx="10963656" cy="4072573"/>
            </p:xfrm>
            <a:graphic>
              <a:graphicData uri="http://schemas.openxmlformats.org/drawingml/2006/table">
                <a:tbl>
                  <a:tblPr/>
                  <a:tblGrid>
                    <a:gridCol w="2523744">
                      <a:extLst>
                        <a:ext uri="{9D8B030D-6E8A-4147-A177-3AD203B41FA5}">
                          <a16:colId xmlns:a16="http://schemas.microsoft.com/office/drawing/2014/main" val="20000"/>
                        </a:ext>
                      </a:extLst>
                    </a:gridCol>
                    <a:gridCol w="4818888">
                      <a:extLst>
                        <a:ext uri="{9D8B030D-6E8A-4147-A177-3AD203B41FA5}">
                          <a16:colId xmlns:a16="http://schemas.microsoft.com/office/drawing/2014/main" val="20001"/>
                        </a:ext>
                      </a:extLst>
                    </a:gridCol>
                    <a:gridCol w="3621024">
                      <a:extLst>
                        <a:ext uri="{9D8B030D-6E8A-4147-A177-3AD203B41FA5}">
                          <a16:colId xmlns:a16="http://schemas.microsoft.com/office/drawing/2014/main" val="20002"/>
                        </a:ext>
                      </a:extLst>
                    </a:gridCol>
                  </a:tblGrid>
                  <a:tr h="1172909">
                    <a:tc>
                      <a:txBody>
                        <a:bodyPr/>
                        <a:lstStyle/>
                        <a:p>
                          <a:pPr marL="0" indent="0" algn="ctr"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图线上每一点对</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应的比值</a:t>
                          </a:r>
                          <a14:m>
                            <m:oMath xmlns:m="http://schemas.openxmlformats.org/officeDocument/2006/math">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表示外电阻的大小</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不同点对应的</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外电阻大小不同</a:t>
                          </a:r>
                          <a:r>
                            <a:rPr lang="en-US" altLang="zh-CN" sz="2400" b="0" i="0" dirty="0">
                              <a:solidFill>
                                <a:srgbClr val="000000"/>
                              </a:solidFill>
                              <a:latin typeface="Times New Roman" pitchFamily="34" charset="0"/>
                              <a:ea typeface="Microsoft Yahei" pitchFamily="34" charset="-122"/>
                              <a:cs typeface="Times New Roman" pitchFamily="34" charset="-120"/>
                            </a:rPr>
                            <a:t>（纯电阻电路）</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表示此电阻的大小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4344">
                    <a:tc>
                      <a:txBody>
                        <a:bodyPr/>
                        <a:lstStyle/>
                        <a:p>
                          <a:pPr marL="0" indent="0" algn="ctr"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图线的斜率的绝</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对值</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600"/>
                            </a:lnSpc>
                          </a:pPr>
                          <a:r>
                            <a:rPr lang="en-US" altLang="zh-CN" sz="2400" b="0" i="0" dirty="0">
                              <a:solidFill>
                                <a:srgbClr val="000000"/>
                              </a:solidFill>
                              <a:latin typeface="Times New Roman" pitchFamily="34" charset="0"/>
                              <a:ea typeface="Microsoft Yahei" pitchFamily="34" charset="-122"/>
                              <a:cs typeface="Times New Roman" pitchFamily="34" charset="-120"/>
                            </a:rPr>
                            <a:t>电源内阻</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电阻大小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5320">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联系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在同一坐标系中</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两图线交点坐标</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𝑛</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𝑛</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既表示用该电源与该</a:t>
                          </a:r>
                        </a:p>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电阻组成回路时电路中的电流和路端电压</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也表示电阻中的电</a:t>
                          </a:r>
                        </a:p>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流及其两端电压</a:t>
                          </a:r>
                          <a:r>
                            <a:rPr lang="en-US" altLang="zh-CN" sz="2400" b="0" i="0" spc="-10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𝑃</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𝐼</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𝑛</m:t>
                                  </m:r>
                                </m:sub>
                              </m:sSub>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𝑛</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既表示此时电源的输出功率</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也表</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示此时电阻消耗的功率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2"/>
                      </a:ext>
                    </a:extLst>
                  </a:tr>
                </a:tbl>
              </a:graphicData>
            </a:graphic>
          </p:graphicFrame>
        </mc:Choice>
        <mc:Fallback xmlns="">
          <p:graphicFrame>
            <p:nvGraphicFramePr>
              <p:cNvPr id="38" name="P_5_BD#3785ac1b5?colgroup=7,15,11&amp;pid=7809fb71d&amp;color=0,0,0&amp;vtp=1&amp;bt=1&amp;bbb=1&amp;hb=1"/>
              <p:cNvGraphicFramePr>
                <a:graphicFrameLocks noGrp="1"/>
              </p:cNvGraphicFramePr>
              <p:nvPr>
                <p:extLst>
                  <p:ext uri="{D42A27DB-BD31-4B8C-83A1-F6EECF244321}">
                    <p14:modId xmlns:p14="http://schemas.microsoft.com/office/powerpoint/2010/main" val="3990625471"/>
                  </p:ext>
                </p:extLst>
              </p:nvPr>
            </p:nvGraphicFramePr>
            <p:xfrm>
              <a:off x="612648" y="1093822"/>
              <a:ext cx="10963656" cy="4072573"/>
            </p:xfrm>
            <a:graphic>
              <a:graphicData uri="http://schemas.openxmlformats.org/drawingml/2006/table">
                <a:tbl>
                  <a:tblPr/>
                  <a:tblGrid>
                    <a:gridCol w="2523744">
                      <a:extLst>
                        <a:ext uri="{9D8B030D-6E8A-4147-A177-3AD203B41FA5}">
                          <a16:colId xmlns:a16="http://schemas.microsoft.com/office/drawing/2014/main" val="20000"/>
                        </a:ext>
                      </a:extLst>
                    </a:gridCol>
                    <a:gridCol w="4818888">
                      <a:extLst>
                        <a:ext uri="{9D8B030D-6E8A-4147-A177-3AD203B41FA5}">
                          <a16:colId xmlns:a16="http://schemas.microsoft.com/office/drawing/2014/main" val="20001"/>
                        </a:ext>
                      </a:extLst>
                    </a:gridCol>
                    <a:gridCol w="3621024">
                      <a:extLst>
                        <a:ext uri="{9D8B030D-6E8A-4147-A177-3AD203B41FA5}">
                          <a16:colId xmlns:a16="http://schemas.microsoft.com/office/drawing/2014/main" val="20002"/>
                        </a:ext>
                      </a:extLst>
                    </a:gridCol>
                  </a:tblGrid>
                  <a:tr h="1172909">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42" t="-518" r="-335024" b="-259585"/>
                          </a:stretch>
                        </a:blipFill>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表示外电阻的大小</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不同点对应的</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外电阻大小不同</a:t>
                          </a:r>
                          <a:r>
                            <a:rPr lang="en-US" altLang="zh-CN" sz="2400" b="0" i="0" dirty="0">
                              <a:solidFill>
                                <a:srgbClr val="000000"/>
                              </a:solidFill>
                              <a:latin typeface="Times New Roman" pitchFamily="34" charset="0"/>
                              <a:ea typeface="Microsoft Yahei" pitchFamily="34" charset="-122"/>
                              <a:cs typeface="Times New Roman" pitchFamily="34" charset="-120"/>
                            </a:rPr>
                            <a:t>（纯电阻电路）</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表示此电阻的大小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4344">
                    <a:tc>
                      <a:txBody>
                        <a:bodyPr/>
                        <a:lstStyle/>
                        <a:p>
                          <a:pPr marL="0" indent="0" algn="ctr"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图线的斜率的绝</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对值</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2465" t="-121250" r="-75348" b="-213125"/>
                          </a:stretch>
                        </a:blipFill>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电阻大小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5320">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联系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9964" t="-112025" r="-144" b="-7911"/>
                          </a:stretch>
                        </a:blipFill>
                      </a:tcPr>
                    </a:tc>
                    <a:tc hMerge="1">
                      <a:txBody>
                        <a:bodyPr/>
                        <a:lstStyle/>
                        <a:p>
                          <a:endParaRPr lang="zh-CN"/>
                        </a:p>
                      </a:txBody>
                      <a:tcPr/>
                    </a:tc>
                    <a:extLst>
                      <a:ext uri="{0D108BD9-81ED-4DB2-BD59-A6C34878D82A}">
                        <a16:rowId xmlns:a16="http://schemas.microsoft.com/office/drawing/2014/main" val="10002"/>
                      </a:ext>
                    </a:extLst>
                  </a:tr>
                </a:tbl>
              </a:graphicData>
            </a:graphic>
          </p:graphicFrame>
        </mc:Fallback>
      </mc:AlternateContent>
      <p:sp>
        <p:nvSpPr>
          <p:cNvPr id="2" name="P_5_BD#3785ac1b5?colgroup=7,15,11&amp;pid=7809fb71d&amp;color=0,0,0&amp;vtp=1&amp;bt=1&amp;bbb=1">
            <a:extLst>
              <a:ext uri="{FF2B5EF4-FFF2-40B4-BE49-F238E27FC236}">
                <a16:creationId xmlns:a16="http://schemas.microsoft.com/office/drawing/2014/main" id="{7D6B7ACC-8984-80CD-1BF8-9B5EF988899C}"/>
              </a:ext>
            </a:extLst>
          </p:cNvPr>
          <p:cNvSpPr txBox="1"/>
          <p:nvPr/>
        </p:nvSpPr>
        <p:spPr>
          <a:xfrm>
            <a:off x="10960751" y="486000"/>
            <a:ext cx="615553" cy="493597"/>
          </a:xfrm>
          <a:prstGeom prst="rect">
            <a:avLst/>
          </a:prstGeom>
          <a:noFill/>
        </p:spPr>
        <p:txBody>
          <a:bodyPr vert="horz" wrap="none" lIns="0" tIns="0" rIns="0" bIns="0" rtlCol="0">
            <a:spAutoFit/>
          </a:bodyPr>
          <a:lstStyle/>
          <a:p>
            <a:pPr algn="r">
              <a:lnSpc>
                <a:spcPts val="4200"/>
              </a:lnSpc>
            </a:pPr>
            <a:r>
              <a:rPr lang="zh-CN" altLang="en-US" sz="2400">
                <a:latin typeface="Times New Roman" panose="02020603050405020304" pitchFamily="18" charset="0"/>
              </a:rPr>
              <a:t>续表</a:t>
            </a:r>
          </a:p>
        </p:txBody>
      </p:sp>
    </p:spTree>
  </p:cSld>
  <p:clrMapOvr>
    <a:masterClrMapping/>
  </p:clrMapOvr>
  <p:transition>
    <p:split dir="in"/>
  </p:transition>
</p:sld>
</file>

<file path=ppt/slides/slide36.xml><?xml version="1.0" encoding="utf-8"?>
<p:sld xmlns:a="http://schemas.openxmlformats.org/drawingml/2006/main" xmlns:r="http://schemas.openxmlformats.org/officeDocument/2006/relationships" xmlns:p="http://schemas.openxmlformats.org/presentationml/2006/main">
  <p:cSld name="Slide 38&amp;si=3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58_1#e8956725d?sp=1&amp;pid=7809fb71d&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例4</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（2024·湖北咸宁模拟）</a:t>
                </a:r>
                <a:r>
                  <a:rPr lang="en-US" altLang="zh-CN" sz="2400" b="0" i="0" dirty="0">
                    <a:solidFill>
                      <a:srgbClr val="000000"/>
                    </a:solidFill>
                    <a:latin typeface="Times New Roman" pitchFamily="34" charset="0"/>
                    <a:ea typeface="Microsoft Yahei" pitchFamily="34" charset="-122"/>
                    <a:cs typeface="Times New Roman" pitchFamily="34" charset="-120"/>
                  </a:rPr>
                  <a:t>图甲是某实验小组的同学通过实验作出的电源</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的路端电压</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2400" b="0" i="0" dirty="0">
                    <a:solidFill>
                      <a:srgbClr val="000000"/>
                    </a:solidFill>
                    <a:latin typeface="Times New Roman" pitchFamily="34" charset="0"/>
                    <a:ea typeface="Microsoft Yahei" pitchFamily="34" charset="-122"/>
                    <a:cs typeface="Times New Roman" pitchFamily="34" charset="-120"/>
                  </a:rPr>
                  <a:t>与电流</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的关系图像</a:t>
                </a:r>
                <a:r>
                  <a:rPr lang="en-US" altLang="zh-CN" sz="2400" b="0" i="0">
                    <a:solidFill>
                      <a:srgbClr val="000000"/>
                    </a:solidFill>
                    <a:latin typeface="Times New Roman" pitchFamily="34" charset="0"/>
                    <a:ea typeface="Microsoft Yahei" pitchFamily="34" charset="-122"/>
                    <a:cs typeface="Times New Roman" pitchFamily="34" charset="-120"/>
                  </a:rPr>
                  <a:t>，图乙是该实验小组的同学通过实验作出的小灯</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泡</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m:t>
                    </m:r>
                  </m:oMath>
                </a14:m>
                <a:r>
                  <a:rPr lang="en-US" altLang="zh-CN" sz="2400" b="0" i="0" dirty="0">
                    <a:solidFill>
                      <a:srgbClr val="000000"/>
                    </a:solidFill>
                    <a:latin typeface="Times New Roman" pitchFamily="34" charset="0"/>
                    <a:ea typeface="Microsoft Yahei" pitchFamily="34" charset="-122"/>
                    <a:cs typeface="Times New Roman" pitchFamily="34" charset="-120"/>
                  </a:rPr>
                  <a:t>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图像。</a:t>
                </a:r>
                <a:r>
                  <a:rPr lang="en-US" altLang="zh-CN" sz="2400" b="0" i="0">
                    <a:solidFill>
                      <a:srgbClr val="000000"/>
                    </a:solidFill>
                    <a:latin typeface="Times New Roman" pitchFamily="34" charset="0"/>
                    <a:ea typeface="Microsoft Yahei" pitchFamily="34" charset="-122"/>
                    <a:cs typeface="Times New Roman" pitchFamily="34" charset="-120"/>
                  </a:rPr>
                  <a:t>下列说法中正确的是(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58_1#e8956725d?sp=1&amp;pid=7809fb71d&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b="-11494"/>
                </a:stretch>
              </a:blipFill>
              <a:ln/>
            </p:spPr>
            <p:txBody>
              <a:bodyPr/>
              <a:lstStyle/>
              <a:p>
                <a:r>
                  <a:rPr lang="zh-CN" altLang="en-US">
                    <a:noFill/>
                  </a:rPr>
                  <a:t> </a:t>
                </a:r>
              </a:p>
            </p:txBody>
          </p:sp>
        </mc:Fallback>
      </mc:AlternateContent>
      <p:pic>
        <p:nvPicPr>
          <p:cNvPr id="4" name="QC_5_BD.58_3#e8956725d?iti=5&amp;htil=1&amp;pid=7809fb71d&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1682496" y="2216755"/>
            <a:ext cx="3346704" cy="30175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C_5_BD.58_4#e8956725d?iti=6&amp;htil=1&amp;pid=7809fb71d&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7095744" y="2207611"/>
            <a:ext cx="3474720" cy="302666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5_BD.58_5#e8956725d?iti=5&amp;htil=1&amp;pid=7809fb71d&amp;color=0,0,0&amp;vtp=1"/>
          <p:cNvSpPr/>
          <p:nvPr/>
        </p:nvSpPr>
        <p:spPr>
          <a:xfrm>
            <a:off x="3169317" y="5361275"/>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甲</a:t>
            </a:r>
            <a:endParaRPr lang="en-US" altLang="zh-CN" sz="2400" dirty="0"/>
          </a:p>
        </p:txBody>
      </p:sp>
      <p:sp>
        <p:nvSpPr>
          <p:cNvPr id="7" name="QC_5_BD.58_6#e8956725d?iti=6&amp;htil=1&amp;pid=7809fb71d&amp;color=0,0,0&amp;vtp=1"/>
          <p:cNvSpPr/>
          <p:nvPr/>
        </p:nvSpPr>
        <p:spPr>
          <a:xfrm>
            <a:off x="8646573" y="5361275"/>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乙</a:t>
            </a:r>
            <a:endParaRPr lang="en-US" altLang="zh-CN" sz="2400" dirty="0"/>
          </a:p>
        </p:txBody>
      </p:sp>
    </p:spTree>
  </p:cSld>
  <p:clrMapOvr>
    <a:masterClrMapping/>
  </p:clrMapOvr>
  <p:transition>
    <p:split dir="in"/>
  </p:transition>
</p:sld>
</file>

<file path=ppt/slides/slide37.xml><?xml version="1.0" encoding="utf-8"?>
<p:sld xmlns:a="http://schemas.openxmlformats.org/drawingml/2006/main" xmlns:r="http://schemas.openxmlformats.org/officeDocument/2006/relationships" xmlns:p="http://schemas.openxmlformats.org/presentationml/2006/main">
  <p:cSld name="Slide 39&amp;si=3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60_1#e8956725d.choices?pid=7809fb71d&amp;color=0,0,0&amp;vtp=1&amp;bt=1&amp;bbb=1"/>
              <p:cNvSpPr/>
              <p:nvPr/>
            </p:nvSpPr>
            <p:spPr>
              <a:xfrm>
                <a:off x="612648" y="486000"/>
                <a:ext cx="10963656" cy="214503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的电动势约为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的内阻约为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电源</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的路端电压为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V</m:t>
                    </m:r>
                  </m:oMath>
                </a14:m>
                <a:r>
                  <a:rPr lang="en-US" altLang="zh-CN" sz="2400" b="0" i="0" dirty="0">
                    <a:solidFill>
                      <a:srgbClr val="000000"/>
                    </a:solidFill>
                    <a:latin typeface="Times New Roman" pitchFamily="34" charset="0"/>
                    <a:ea typeface="Microsoft Yahei" pitchFamily="34" charset="-122"/>
                    <a:cs typeface="Times New Roman" pitchFamily="34" charset="-120"/>
                  </a:rPr>
                  <a:t>时，电源效率约为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50%</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将小灯泡</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m:t>
                    </m:r>
                  </m:oMath>
                </a14:m>
                <a:r>
                  <a:rPr lang="en-US" altLang="zh-CN" sz="2400" b="0" i="0" dirty="0">
                    <a:solidFill>
                      <a:srgbClr val="000000"/>
                    </a:solidFill>
                    <a:latin typeface="Times New Roman" pitchFamily="34" charset="0"/>
                    <a:ea typeface="Microsoft Yahei" pitchFamily="34" charset="-122"/>
                    <a:cs typeface="Times New Roman" pitchFamily="34" charset="-120"/>
                  </a:rPr>
                  <a:t>接在电源</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两端组成闭合回路，此时小灯泡消耗的功率约为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0.23 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2" name="QC_5_BD.60_1#e8956725d.choices?pid=7809fb71d&amp;color=0,0,0&amp;vtp=1&amp;bt=1&amp;bbb=1"/>
              <p:cNvSpPr>
                <a:spLocks noRot="1" noChangeAspect="1" noMove="1" noResize="1" noEditPoints="1" noAdjustHandles="1" noChangeArrowheads="1" noChangeShapeType="1" noTextEdit="1"/>
              </p:cNvSpPr>
              <p:nvPr/>
            </p:nvSpPr>
            <p:spPr>
              <a:xfrm>
                <a:off x="612648" y="486000"/>
                <a:ext cx="10963656" cy="2145030"/>
              </a:xfrm>
              <a:prstGeom prst="rect">
                <a:avLst/>
              </a:prstGeom>
              <a:blipFill>
                <a:blip r:embed="rId3"/>
                <a:stretch>
                  <a:fillRect l="-1724" b="-8807"/>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C_5_EX.61_1#e8956725d?pid=7809fb71d&amp;color=0,0,0&amp;vtp=1&amp;bbb=1&amp;hb=1"/>
              <p:cNvSpPr/>
              <p:nvPr/>
            </p:nvSpPr>
            <p:spPr>
              <a:xfrm>
                <a:off x="612648" y="2614012"/>
                <a:ext cx="10963656" cy="32685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技巧点拨</a:t>
                </a:r>
                <a:endParaRPr lang="en-US" altLang="zh-CN" sz="2400" dirty="0"/>
              </a:p>
              <a:p>
                <a:pPr algn="ctr" latinLnBrk="1">
                  <a:lnSpc>
                    <a:spcPts val="4400"/>
                  </a:lnSpc>
                </a:pPr>
                <a:r>
                  <a:rPr lang="en-US" altLang="zh-CN" sz="2400" b="1" i="0">
                    <a:solidFill>
                      <a:srgbClr val="FF0000"/>
                    </a:solidFill>
                    <a:latin typeface="Times New Roman" pitchFamily="34" charset="0"/>
                    <a:ea typeface="Microsoft Yahei" pitchFamily="34" charset="-122"/>
                    <a:cs typeface="Times New Roman" pitchFamily="34" charset="-120"/>
                  </a:rPr>
                  <a:t>利用两种图像解题的基本方法</a:t>
                </a:r>
                <a:endParaRPr lang="en-US" altLang="zh-CN" sz="2400" dirty="0"/>
              </a:p>
              <a:p>
                <a:pPr latinLnBrk="1">
                  <a:lnSpc>
                    <a:spcPts val="4400"/>
                  </a:lnSpc>
                </a:pPr>
                <a:r>
                  <a:rPr lang="en-US" altLang="zh-CN" sz="2400" b="0" i="0">
                    <a:solidFill>
                      <a:srgbClr val="FF0000"/>
                    </a:solidFill>
                    <a:latin typeface="SimSun" panose="02010600030101010101" pitchFamily="2" charset="-122"/>
                    <a:ea typeface="楷体" pitchFamily="34" charset="-122"/>
                    <a:cs typeface="Times New Roman" pitchFamily="34" charset="-120"/>
                  </a:rPr>
                  <a:t>    </a:t>
                </a:r>
                <a:r>
                  <a:rPr lang="en-US" altLang="zh-CN" sz="2400" b="0" i="0">
                    <a:solidFill>
                      <a:srgbClr val="FF0000"/>
                    </a:solidFill>
                    <a:latin typeface="Times New Roman" pitchFamily="34" charset="0"/>
                    <a:ea typeface="楷体" pitchFamily="34" charset="-122"/>
                    <a:cs typeface="Times New Roman" pitchFamily="34" charset="-120"/>
                  </a:rPr>
                  <a:t>利用电源的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oMath>
                </a14:m>
                <a:r>
                  <a:rPr lang="en-US" altLang="zh-CN" sz="2400" b="0" i="0" dirty="0">
                    <a:solidFill>
                      <a:srgbClr val="FF0000"/>
                    </a:solidFill>
                    <a:latin typeface="Times New Roman" pitchFamily="34" charset="0"/>
                    <a:ea typeface="楷体" pitchFamily="34" charset="-122"/>
                    <a:cs typeface="Times New Roman" pitchFamily="34" charset="-120"/>
                  </a:rPr>
                  <a:t>图像和电阻的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oMath>
                </a14:m>
                <a:r>
                  <a:rPr lang="en-US" altLang="zh-CN" sz="2400" b="0" i="0" dirty="0">
                    <a:solidFill>
                      <a:srgbClr val="FF0000"/>
                    </a:solidFill>
                    <a:latin typeface="Times New Roman" pitchFamily="34" charset="0"/>
                    <a:ea typeface="楷体" pitchFamily="34" charset="-122"/>
                    <a:cs typeface="Times New Roman" pitchFamily="34" charset="-120"/>
                  </a:rPr>
                  <a:t>图像解题</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无论电阻的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楷体" pitchFamily="34" charset="-122"/>
                    <a:cs typeface="Times New Roman" pitchFamily="34" charset="-120"/>
                  </a:rPr>
                  <a:t>图像是线性还</a:t>
                </a:r>
              </a:p>
              <a:p>
                <a:pPr latinLnBrk="1">
                  <a:lnSpc>
                    <a:spcPts val="4400"/>
                  </a:lnSpc>
                </a:pPr>
                <a:r>
                  <a:rPr lang="en-US" altLang="zh-CN" sz="2400" b="0" i="0">
                    <a:solidFill>
                      <a:srgbClr val="FF0000"/>
                    </a:solidFill>
                    <a:latin typeface="Times New Roman" pitchFamily="34" charset="0"/>
                    <a:ea typeface="楷体" pitchFamily="34" charset="-122"/>
                    <a:cs typeface="Times New Roman" pitchFamily="34" charset="-120"/>
                  </a:rPr>
                  <a:t>是非线性</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解决此类问题的基本方法是图解法</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即把电源和电阻的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楷体" pitchFamily="34" charset="-122"/>
                    <a:cs typeface="Times New Roman" pitchFamily="34" charset="-120"/>
                  </a:rPr>
                  <a:t>图线画在</a:t>
                </a:r>
              </a:p>
              <a:p>
                <a:pPr latinLnBrk="1">
                  <a:lnSpc>
                    <a:spcPts val="4400"/>
                  </a:lnSpc>
                </a:pPr>
                <a:r>
                  <a:rPr lang="en-US" altLang="zh-CN" sz="2400" b="0" i="0">
                    <a:solidFill>
                      <a:srgbClr val="FF0000"/>
                    </a:solidFill>
                    <a:latin typeface="Times New Roman" pitchFamily="34" charset="0"/>
                    <a:ea typeface="楷体" pitchFamily="34" charset="-122"/>
                    <a:cs typeface="Times New Roman" pitchFamily="34" charset="-120"/>
                  </a:rPr>
                  <a:t>同一坐标系中</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图线的交点即电阻的</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工作点</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电阻的电压和电流可求</a:t>
                </a:r>
                <a:r>
                  <a:rPr lang="en-US" altLang="zh-CN" sz="2400" b="0" i="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楷体" pitchFamily="34" charset="-122"/>
                    <a:cs typeface="Times New Roman" pitchFamily="34" charset="-120"/>
                  </a:rPr>
                  <a:t>其他的物</a:t>
                </a:r>
              </a:p>
              <a:p>
                <a:pPr latinLnBrk="1">
                  <a:lnSpc>
                    <a:spcPts val="4200"/>
                  </a:lnSpc>
                </a:pPr>
                <a:r>
                  <a:rPr lang="en-US" altLang="zh-CN" sz="2400" b="0" i="0">
                    <a:solidFill>
                      <a:srgbClr val="FF0000"/>
                    </a:solidFill>
                    <a:latin typeface="Times New Roman" pitchFamily="34" charset="0"/>
                    <a:ea typeface="楷体" pitchFamily="34" charset="-122"/>
                    <a:cs typeface="Times New Roman" pitchFamily="34" charset="-120"/>
                  </a:rPr>
                  <a:t>理量也可求</a:t>
                </a:r>
                <a:r>
                  <a:rPr lang="en-US" altLang="zh-CN" sz="2400" b="0" i="0" dirty="0">
                    <a:solidFill>
                      <a:srgbClr val="FF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5_EX.61_1#e8956725d?pid=7809fb71d&amp;color=0,0,0&amp;vtp=1&amp;bbb=1&amp;hb=1"/>
              <p:cNvSpPr>
                <a:spLocks noRot="1" noChangeAspect="1" noMove="1" noResize="1" noEditPoints="1" noAdjustHandles="1" noChangeArrowheads="1" noChangeShapeType="1" noTextEdit="1"/>
              </p:cNvSpPr>
              <p:nvPr/>
            </p:nvSpPr>
            <p:spPr>
              <a:xfrm>
                <a:off x="612648" y="2614012"/>
                <a:ext cx="10963656" cy="3268599"/>
              </a:xfrm>
              <a:prstGeom prst="rect">
                <a:avLst/>
              </a:prstGeom>
              <a:blipFill>
                <a:blip r:embed="rId4"/>
                <a:stretch>
                  <a:fillRect l="-1724" r="-1502" b="-5597"/>
                </a:stretch>
              </a:blipFill>
              <a:ln/>
            </p:spPr>
            <p:txBody>
              <a:bodyPr/>
              <a:lstStyle/>
              <a:p>
                <a:r>
                  <a:rPr lang="zh-CN" altLang="en-US">
                    <a:noFill/>
                  </a:rPr>
                  <a:t> </a:t>
                </a:r>
              </a:p>
            </p:txBody>
          </p:sp>
        </mc:Fallback>
      </mc:AlternateContent>
      <p:sp>
        <p:nvSpPr>
          <p:cNvPr id="4" name="QC_5_AN.59_1#e8956725d.bracket?pid=7809fb71d&amp;color=0,0,0&amp;vpa=22&amp;vtp=1&amp;bbb=1&amp;answeroption=AD">
            <a:extLst>
              <a:ext uri="{FF2B5EF4-FFF2-40B4-BE49-F238E27FC236}">
                <a16:creationId xmlns:a16="http://schemas.microsoft.com/office/drawing/2014/main" id="{A8DB1DA3-AFFB-1005-1657-9ED73B67F167}"/>
              </a:ext>
            </a:extLst>
          </p:cNvPr>
          <p:cNvSpPr txBox="1"/>
          <p:nvPr/>
        </p:nvSpPr>
        <p:spPr>
          <a:xfrm>
            <a:off x="485648" y="544420"/>
            <a:ext cx="474489" cy="569387"/>
          </a:xfrm>
          <a:prstGeom prst="rect">
            <a:avLst/>
          </a:prstGeom>
          <a:noFill/>
        </p:spPr>
        <p:txBody>
          <a:bodyPr vert="horz" wrap="none" lIns="0" tIns="0" rIns="0" bIns="0" rtlCol="0">
            <a:spAutoFit/>
          </a:bodyPr>
          <a:lstStyle/>
          <a:p>
            <a:r>
              <a:rPr lang="zh-CN" altLang="en-US" sz="3700" b="1">
                <a:solidFill>
                  <a:srgbClr val="FF0000"/>
                </a:solidFill>
                <a:latin typeface="华文细黑" panose="02010600040101010101" pitchFamily="2" charset="-122"/>
              </a:rPr>
              <a:t>√</a:t>
            </a:r>
          </a:p>
        </p:txBody>
      </p:sp>
      <p:sp>
        <p:nvSpPr>
          <p:cNvPr id="5" name="QC_5_AN.59_2#e8956725d.bracket?pid=7809fb71d&amp;color=0,0,0&amp;vpa=22&amp;vtp=1&amp;bbb=1&amp;answeroption=AD">
            <a:extLst>
              <a:ext uri="{FF2B5EF4-FFF2-40B4-BE49-F238E27FC236}">
                <a16:creationId xmlns:a16="http://schemas.microsoft.com/office/drawing/2014/main" id="{8665C3D3-FB41-0515-4F48-ED0BD3650231}"/>
              </a:ext>
            </a:extLst>
          </p:cNvPr>
          <p:cNvSpPr txBox="1"/>
          <p:nvPr/>
        </p:nvSpPr>
        <p:spPr>
          <a:xfrm>
            <a:off x="485648" y="2168750"/>
            <a:ext cx="822325" cy="563880"/>
          </a:xfrm>
          <a:prstGeom prst="rect">
            <a:avLst/>
          </a:prstGeom>
          <a:noFill/>
        </p:spPr>
        <p:txBody>
          <a:bodyPr vert="horz" lIns="0" tIns="0" rIns="0" bIns="0" rtlCol="0">
            <a:spAutoFit/>
          </a:bodyPr>
          <a:lstStyle/>
          <a:p>
            <a:r>
              <a:rPr lang="zh-CN" altLang="en-US" sz="3700" b="1">
                <a:solidFill>
                  <a:srgbClr val="FF0000"/>
                </a:solidFill>
                <a:latin typeface="华文细黑" panose="02010600040101010101" pitchFamily="2" charset="-12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left)">
                                      <p:cBhvr>
                                        <p:cTn id="15" dur="500"/>
                                        <p:tgtEl>
                                          <p:spTgt spid="3">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name="Slide 40&amp;si=40">
    <p:spTree>
      <p:nvGrpSpPr>
        <p:cNvPr id="1" name=""/>
        <p:cNvGrpSpPr/>
        <p:nvPr/>
      </p:nvGrpSpPr>
      <p:grpSpPr>
        <a:xfrm>
          <a:off x="0" y="0"/>
          <a:ext cx="0" cy="0"/>
          <a:chOff x="0" y="0"/>
          <a:chExt cx="0" cy="0"/>
        </a:xfrm>
      </p:grpSpPr>
      <p:pic>
        <p:nvPicPr>
          <p:cNvPr id="2" name="QC_5_AS.62_1#e8956725d?htil=11&amp;pid=7809fb71d&amp;color=0,0,0&amp;tib=255,255,255&amp;vtp=1&amp;hs=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040760" y="540864"/>
            <a:ext cx="3474720" cy="302666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AS.62_2#e8956725d?htil=11&amp;pid=7809fb71d&amp;color=0,0,0&amp;vtp=1&amp;bt=1&amp;bbb=1&amp;hb=1&amp;hs=1"/>
              <p:cNvSpPr/>
              <p:nvPr/>
            </p:nvSpPr>
            <p:spPr>
              <a:xfrm>
                <a:off x="612648" y="486000"/>
                <a:ext cx="7360920" cy="33782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由闭合电路欧姆定律可知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，结合电源</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图像可知，纵截距表示电源电动势</a:t>
                </a:r>
                <a:r>
                  <a:rPr lang="en-US" altLang="zh-CN" sz="2400" b="0" i="0">
                    <a:solidFill>
                      <a:srgbClr val="FF0000"/>
                    </a:solidFill>
                    <a:latin typeface="Times New Roman" pitchFamily="34" charset="0"/>
                    <a:ea typeface="Microsoft Yahei" pitchFamily="34" charset="-122"/>
                    <a:cs typeface="Times New Roman" pitchFamily="34" charset="-120"/>
                  </a:rPr>
                  <a:t>，斜率表示</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电源内阻</a:t>
                </a:r>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6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3.0−1.0</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0.24</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≈8.33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，故A正确，B错误</a:t>
                </a:r>
                <a:r>
                  <a:rPr lang="en-US" altLang="zh-CN" sz="2400" b="0" i="0">
                    <a:solidFill>
                      <a:srgbClr val="FF0000"/>
                    </a:solidFill>
                    <a:latin typeface="Times New Roman" pitchFamily="34" charset="0"/>
                    <a:ea typeface="Microsoft Yahei" pitchFamily="34" charset="-122"/>
                    <a:cs typeface="Times New Roman" pitchFamily="34" charset="-120"/>
                  </a:rPr>
                  <a:t>；电</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源的路端电压</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时</a:t>
                </a:r>
                <a:r>
                  <a:rPr lang="en-US" altLang="zh-CN" sz="2400" b="0" i="0">
                    <a:solidFill>
                      <a:srgbClr val="FF0000"/>
                    </a:solidFill>
                    <a:latin typeface="Times New Roman" pitchFamily="34" charset="0"/>
                    <a:ea typeface="Microsoft Yahei" pitchFamily="34" charset="-122"/>
                    <a:cs typeface="Times New Roman" pitchFamily="34" charset="-120"/>
                  </a:rPr>
                  <a:t>，电源的效率为</a:t>
                </a: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𝜂</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×100%=</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×100%≈66.7%</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，故C错误</a:t>
                </a:r>
                <a:r>
                  <a:rPr lang="en-US" altLang="zh-CN" sz="2400" b="0" i="0">
                    <a:solidFill>
                      <a:srgbClr val="FF0000"/>
                    </a:solidFill>
                    <a:latin typeface="Times New Roman" pitchFamily="34" charset="0"/>
                    <a:ea typeface="Microsoft Yahei" pitchFamily="34" charset="-122"/>
                    <a:cs typeface="Times New Roman" pitchFamily="34" charset="-120"/>
                  </a:rPr>
                  <a:t>；在小</a:t>
                </a:r>
                <a:endParaRPr lang="en-US" altLang="zh-CN" sz="2400" dirty="0"/>
              </a:p>
            </p:txBody>
          </p:sp>
        </mc:Choice>
        <mc:Fallback xmlns="">
          <p:sp>
            <p:nvSpPr>
              <p:cNvPr id="3" name="QC_5_AS.62_2#e8956725d?htil=11&amp;pid=7809fb71d&amp;color=0,0,0&amp;vtp=1&amp;bt=1&amp;bbb=1&amp;hb=1&amp;hs=1"/>
              <p:cNvSpPr>
                <a:spLocks noRot="1" noChangeAspect="1" noMove="1" noResize="1" noEditPoints="1" noAdjustHandles="1" noChangeArrowheads="1" noChangeShapeType="1" noTextEdit="1"/>
              </p:cNvSpPr>
              <p:nvPr/>
            </p:nvSpPr>
            <p:spPr>
              <a:xfrm>
                <a:off x="612648" y="486000"/>
                <a:ext cx="7360920" cy="3378200"/>
              </a:xfrm>
              <a:prstGeom prst="rect">
                <a:avLst/>
              </a:prstGeom>
              <a:blipFill>
                <a:blip r:embed="rId4"/>
                <a:stretch>
                  <a:fillRect l="-2568" r="-1574" b="-306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C_5_AS.62_2#e8956725d?htil=11&amp;pid=7809fb71d&amp;color=0,0,0&amp;vtp=1&amp;bt=1&amp;bbb=1&amp;hb=1&amp;hs=1">
                <a:extLst>
                  <a:ext uri="{FF2B5EF4-FFF2-40B4-BE49-F238E27FC236}">
                    <a16:creationId xmlns:a16="http://schemas.microsoft.com/office/drawing/2014/main" id="{6C326B8D-D252-8A73-7030-0B5EF05861C1}"/>
                  </a:ext>
                </a:extLst>
              </p:cNvPr>
              <p:cNvSpPr/>
              <p:nvPr/>
            </p:nvSpPr>
            <p:spPr>
              <a:xfrm>
                <a:off x="612648" y="3872074"/>
                <a:ext cx="10968012" cy="1037400"/>
              </a:xfrm>
              <a:prstGeom prst="rect">
                <a:avLst/>
              </a:prstGeom>
              <a:noFill/>
              <a:ln/>
            </p:spPr>
            <p:txBody>
              <a:bodyPr wrap="none" lIns="0" tIns="0" rIns="0" bIns="0" rtlCol="0" anchor="t"/>
              <a:lstStyle/>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灯泡的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oMath>
                </a14:m>
                <a:r>
                  <a:rPr lang="en-US" altLang="zh-CN" sz="2400" b="0" i="0" dirty="0">
                    <a:solidFill>
                      <a:srgbClr val="FF0000"/>
                    </a:solidFill>
                    <a:latin typeface="Times New Roman" pitchFamily="34" charset="0"/>
                    <a:ea typeface="Microsoft Yahei" pitchFamily="34" charset="-122"/>
                    <a:cs typeface="Times New Roman" pitchFamily="34" charset="-120"/>
                  </a:rPr>
                  <a:t>图像上作出电源的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图线，</a:t>
                </a:r>
                <a:r>
                  <a:rPr lang="en-US" altLang="zh-CN" sz="2400" b="0" i="0">
                    <a:solidFill>
                      <a:srgbClr val="FF0000"/>
                    </a:solidFill>
                    <a:latin typeface="Times New Roman" pitchFamily="34" charset="0"/>
                    <a:ea typeface="Microsoft Yahei" pitchFamily="34" charset="-122"/>
                    <a:cs typeface="Times New Roman" pitchFamily="34" charset="-120"/>
                  </a:rPr>
                  <a:t>如图所示，两图线的交点为</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Microsoft Yahei" pitchFamily="34" charset="-122"/>
                    <a:cs typeface="Times New Roman" pitchFamily="34" charset="-120"/>
                  </a:rPr>
                  <a:t>工作点”，</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则小灯泡的实际功率为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=0.9×0.25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W</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≈0.23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W</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，故D正确。</a:t>
                </a:r>
                <a:endParaRPr lang="en-US" altLang="zh-CN" sz="2400" dirty="0"/>
              </a:p>
            </p:txBody>
          </p:sp>
        </mc:Choice>
        <mc:Fallback xmlns="">
          <p:sp>
            <p:nvSpPr>
              <p:cNvPr id="4" name="QC_5_AS.62_2#e8956725d?htil=11&amp;pid=7809fb71d&amp;color=0,0,0&amp;vtp=1&amp;bt=1&amp;bbb=1&amp;hb=1&amp;hs=1">
                <a:extLst>
                  <a:ext uri="{FF2B5EF4-FFF2-40B4-BE49-F238E27FC236}">
                    <a16:creationId xmlns:a16="http://schemas.microsoft.com/office/drawing/2014/main" id="{6C326B8D-D252-8A73-7030-0B5EF05861C1}"/>
                  </a:ext>
                </a:extLst>
              </p:cNvPr>
              <p:cNvSpPr>
                <a:spLocks noRot="1" noChangeAspect="1" noMove="1" noResize="1" noEditPoints="1" noAdjustHandles="1" noChangeArrowheads="1" noChangeShapeType="1" noTextEdit="1"/>
              </p:cNvSpPr>
              <p:nvPr/>
            </p:nvSpPr>
            <p:spPr>
              <a:xfrm>
                <a:off x="612648" y="3872074"/>
                <a:ext cx="10968012" cy="1037400"/>
              </a:xfrm>
              <a:prstGeom prst="rect">
                <a:avLst/>
              </a:prstGeom>
              <a:blipFill>
                <a:blip r:embed="rId5"/>
                <a:stretch>
                  <a:fillRect l="-1723" r="-222" b="-1764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wipe(left)">
                                      <p:cBhvr>
                                        <p:cTn id="31" dur="500"/>
                                        <p:tgtEl>
                                          <p:spTgt spid="4">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name="Slide 41&amp;si=4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63_1#9b83093d3?pid=7809fb71d&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用某种材料做成的电池，其路端电压</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2400" b="0" i="0" dirty="0">
                    <a:solidFill>
                      <a:srgbClr val="000000"/>
                    </a:solidFill>
                    <a:latin typeface="Times New Roman" pitchFamily="34" charset="0"/>
                    <a:ea typeface="Microsoft Yahei" pitchFamily="34" charset="-122"/>
                    <a:cs typeface="Times New Roman" pitchFamily="34" charset="-120"/>
                  </a:rPr>
                  <a:t>和电流</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2400" b="0" i="0" dirty="0">
                    <a:solidFill>
                      <a:srgbClr val="000000"/>
                    </a:solidFill>
                    <a:latin typeface="Times New Roman" pitchFamily="34" charset="0"/>
                    <a:ea typeface="Microsoft Yahei" pitchFamily="34" charset="-122"/>
                    <a:cs typeface="Times New Roman" pitchFamily="34" charset="-120"/>
                  </a:rPr>
                  <a:t>的关系图线如图中曲线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所示</a:t>
                </a:r>
                <a:r>
                  <a:rPr lang="en-US" altLang="zh-CN" sz="2400" b="0" i="0" dirty="0">
                    <a:solidFill>
                      <a:srgbClr val="000000"/>
                    </a:solidFill>
                    <a:latin typeface="Times New Roman" pitchFamily="34" charset="0"/>
                    <a:ea typeface="Microsoft Yahei" pitchFamily="34" charset="-122"/>
                    <a:cs typeface="Times New Roman" pitchFamily="34" charset="-120"/>
                  </a:rPr>
                  <a:t>（电池电动势一定，内阻可变），一电阻两端电压</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2400" b="0" i="0" dirty="0">
                    <a:solidFill>
                      <a:srgbClr val="000000"/>
                    </a:solidFill>
                    <a:latin typeface="Times New Roman" pitchFamily="34" charset="0"/>
                    <a:ea typeface="Microsoft Yahei" pitchFamily="34" charset="-122"/>
                    <a:cs typeface="Times New Roman" pitchFamily="34" charset="-120"/>
                  </a:rPr>
                  <a:t>和通过的电流</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的关系图</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线如图中直线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所示，当用该电池只对该电阻供电时，</a:t>
                </a:r>
                <a:r>
                  <a:rPr lang="en-US" altLang="zh-CN" sz="2400" b="0" i="0">
                    <a:solidFill>
                      <a:srgbClr val="000000"/>
                    </a:solidFill>
                    <a:latin typeface="Times New Roman" pitchFamily="34" charset="0"/>
                    <a:ea typeface="Microsoft Yahei" pitchFamily="34" charset="-122"/>
                    <a:cs typeface="Times New Roman" pitchFamily="34" charset="-120"/>
                  </a:rPr>
                  <a:t>电池的内阻为(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63_1#9b83093d3?pid=7809fb71d&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b="-11494"/>
                </a:stretch>
              </a:blipFill>
              <a:ln/>
            </p:spPr>
            <p:txBody>
              <a:bodyPr/>
              <a:lstStyle/>
              <a:p>
                <a:r>
                  <a:rPr lang="zh-CN" altLang="en-US">
                    <a:noFill/>
                  </a:rPr>
                  <a:t> </a:t>
                </a:r>
              </a:p>
            </p:txBody>
          </p:sp>
        </mc:Fallback>
      </mc:AlternateContent>
      <p:sp>
        <p:nvSpPr>
          <p:cNvPr id="3" name="QC_5_AN.64_1#9b83093d3.bracket?pid=7809fb71d&amp;color=0,0,0&amp;vpa=23&amp;vtp=1"/>
          <p:cNvSpPr/>
          <p:nvPr/>
        </p:nvSpPr>
        <p:spPr>
          <a:xfrm>
            <a:off x="9856184" y="159217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A</a:t>
            </a:r>
            <a:endParaRPr lang="en-US" altLang="zh-CN" sz="2400" dirty="0"/>
          </a:p>
        </p:txBody>
      </p:sp>
      <p:pic>
        <p:nvPicPr>
          <p:cNvPr id="4" name="QC_5_BD.63_2#9b83093d3?pid=7809fb71d&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736592" y="2207611"/>
            <a:ext cx="2724912" cy="184708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5_BD.63_3#9b83093d3.choices?pid=7809fb71d&amp;color=0,0,0&amp;vtp=1&amp;bbb=1"/>
              <p:cNvSpPr/>
              <p:nvPr/>
            </p:nvSpPr>
            <p:spPr>
              <a:xfrm>
                <a:off x="612648" y="4188811"/>
                <a:ext cx="10963656" cy="467805"/>
              </a:xfrm>
              <a:prstGeom prst="rect">
                <a:avLst/>
              </a:prstGeom>
              <a:noFill/>
              <a:ln/>
            </p:spPr>
            <p:txBody>
              <a:bodyPr wrap="none" lIns="0" tIns="0" rIns="0" bIns="0" rtlCol="0" anchor="t"/>
              <a:lstStyle/>
              <a:p>
                <a:pPr latinLnBrk="1">
                  <a:lnSpc>
                    <a:spcPts val="4200"/>
                  </a:lnSpc>
                  <a:tabLst>
                    <a:tab pos="2804414" algn="l"/>
                    <a:tab pos="5583428" algn="l"/>
                    <a:tab pos="837514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13 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63_3#9b83093d3.choices?pid=7809fb71d&amp;color=0,0,0&amp;vtp=1&amp;bbb=1"/>
              <p:cNvSpPr>
                <a:spLocks noRot="1" noChangeAspect="1" noMove="1" noResize="1" noEditPoints="1" noAdjustHandles="1" noChangeArrowheads="1" noChangeShapeType="1" noTextEdit="1"/>
              </p:cNvSpPr>
              <p:nvPr/>
            </p:nvSpPr>
            <p:spPr>
              <a:xfrm>
                <a:off x="612648" y="4188811"/>
                <a:ext cx="10963656" cy="467805"/>
              </a:xfrm>
              <a:prstGeom prst="rect">
                <a:avLst/>
              </a:prstGeom>
              <a:blipFill>
                <a:blip r:embed="rId5"/>
                <a:stretch>
                  <a:fillRect l="-1724" b="-4155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C_5_AS.65_1#9b83093d3?pid=7809fb71d&amp;color=0,0,0&amp;vtp=1&amp;bbb=1&amp;hb=1"/>
              <p:cNvSpPr/>
              <p:nvPr/>
            </p:nvSpPr>
            <p:spPr>
              <a:xfrm>
                <a:off x="612648" y="4659981"/>
                <a:ext cx="10963656" cy="15962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由题图可知，用该电池给电阻供电时，电阻两端电压</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V</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，电路中电流</a:t>
                </a: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=0.1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A</m:t>
                    </m:r>
                  </m:oMath>
                </a14:m>
                <a:r>
                  <a:rPr lang="en-US" altLang="zh-CN" sz="2400" b="0" i="0" dirty="0">
                    <a:solidFill>
                      <a:srgbClr val="FF0000"/>
                    </a:solidFill>
                    <a:latin typeface="Times New Roman" pitchFamily="34" charset="0"/>
                    <a:ea typeface="Microsoft Yahei" pitchFamily="34" charset="-122"/>
                    <a:cs typeface="Times New Roman" pitchFamily="34" charset="-120"/>
                  </a:rPr>
                  <a:t>；由闭合电路欧姆定律得电池内阻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𝐼</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3.3−2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0.1</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=13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Ω</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，故A</a:t>
                </a:r>
                <a:r>
                  <a:rPr lang="en-US" altLang="zh-CN" sz="2400" b="0" i="0">
                    <a:solidFill>
                      <a:srgbClr val="FF0000"/>
                    </a:solidFill>
                    <a:latin typeface="Times New Roman" pitchFamily="34" charset="0"/>
                    <a:ea typeface="Microsoft Yahei" pitchFamily="34" charset="-122"/>
                    <a:cs typeface="Times New Roman" pitchFamily="34" charset="-120"/>
                  </a:rPr>
                  <a:t>正确，</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B</a:t>
                </a:r>
                <a:r>
                  <a:rPr lang="en-US" altLang="zh-CN" sz="2400" b="0" i="0" dirty="0">
                    <a:solidFill>
                      <a:srgbClr val="FF0000"/>
                    </a:solidFill>
                    <a:latin typeface="Times New Roman" pitchFamily="34" charset="0"/>
                    <a:ea typeface="Microsoft Yahei" pitchFamily="34" charset="-122"/>
                    <a:cs typeface="Times New Roman" pitchFamily="34" charset="-120"/>
                  </a:rPr>
                  <a:t>、C、D错误。</a:t>
                </a:r>
                <a:endParaRPr lang="en-US" altLang="zh-CN" sz="2400" dirty="0"/>
              </a:p>
            </p:txBody>
          </p:sp>
        </mc:Choice>
        <mc:Fallback xmlns="">
          <p:sp>
            <p:nvSpPr>
              <p:cNvPr id="6" name="QC_5_AS.65_1#9b83093d3?pid=7809fb71d&amp;color=0,0,0&amp;vtp=1&amp;bbb=1&amp;hb=1"/>
              <p:cNvSpPr>
                <a:spLocks noRot="1" noChangeAspect="1" noMove="1" noResize="1" noEditPoints="1" noAdjustHandles="1" noChangeArrowheads="1" noChangeShapeType="1" noTextEdit="1"/>
              </p:cNvSpPr>
              <p:nvPr/>
            </p:nvSpPr>
            <p:spPr>
              <a:xfrm>
                <a:off x="612648" y="4659981"/>
                <a:ext cx="10963656" cy="1596200"/>
              </a:xfrm>
              <a:prstGeom prst="rect">
                <a:avLst/>
              </a:prstGeom>
              <a:blipFill>
                <a:blip r:embed="rId6"/>
                <a:stretch>
                  <a:fillRect l="-1724" r="-1891" b="-1145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amp;si=4">
    <p:spTree>
      <p:nvGrpSpPr>
        <p:cNvPr id="1" name=""/>
        <p:cNvGrpSpPr/>
        <p:nvPr/>
      </p:nvGrpSpPr>
      <p:grpSpPr>
        <a:xfrm>
          <a:off x="0" y="0"/>
          <a:ext cx="0" cy="0"/>
          <a:chOff x="0" y="0"/>
          <a:chExt cx="0" cy="0"/>
        </a:xfrm>
      </p:grpSpPr>
      <p:pic>
        <p:nvPicPr>
          <p:cNvPr id="2" name="C_1#目录1:37d94265e?lid=42d5f2dea&amp;cid=42d5f2dea&amp;tib=255,255,255&amp;vtp=1" descr="preencoded.png">
            <a:hlinkClick r:id="rId3" action="ppaction://hlinksldjump"/>
          </p:cNvPr>
          <p:cNvPicPr>
            <a:picLocks noChangeAspect="1"/>
          </p:cNvPicPr>
          <p:nvPr/>
        </p:nvPicPr>
        <p:blipFill>
          <a:blip r:embed="rId4"/>
          <a:stretch>
            <a:fillRect/>
          </a:stretch>
        </p:blipFill>
        <p:spPr>
          <a:xfrm>
            <a:off x="4142232" y="2587752"/>
            <a:ext cx="393192" cy="393192"/>
          </a:xfrm>
          <a:prstGeom prst="rect">
            <a:avLst/>
          </a:prstGeom>
        </p:spPr>
      </p:pic>
      <p:sp>
        <p:nvSpPr>
          <p:cNvPr id="3" name="C_1#目录1:37d94265e?lid=42d5f2dea&amp;cid=42d5f2dea&amp;vtp=1&amp;bt=1&amp;bbb=1">
            <a:hlinkClick r:id="rId3" action="ppaction://hlinksldjump"/>
          </p:cNvPr>
          <p:cNvSpPr/>
          <p:nvPr/>
        </p:nvSpPr>
        <p:spPr>
          <a:xfrm>
            <a:off x="4709160" y="2313432"/>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必备知识·强基固本</a:t>
            </a:r>
            <a:endParaRPr lang="en-US" altLang="zh-CN" sz="3100" dirty="0"/>
          </a:p>
        </p:txBody>
      </p:sp>
      <p:pic>
        <p:nvPicPr>
          <p:cNvPr id="4" name="C_1#目录1:37d94265e?lid=ecdadec48&amp;cid=ecdadec48&amp;tib=255,255,255&amp;vtp=1" descr="preencoded.png">
            <a:hlinkClick r:id="rId5" action="ppaction://hlinksldjump"/>
          </p:cNvPr>
          <p:cNvPicPr>
            <a:picLocks noChangeAspect="1"/>
          </p:cNvPicPr>
          <p:nvPr/>
        </p:nvPicPr>
        <p:blipFill>
          <a:blip r:embed="rId4"/>
          <a:stretch>
            <a:fillRect/>
          </a:stretch>
        </p:blipFill>
        <p:spPr>
          <a:xfrm>
            <a:off x="4142232" y="3703320"/>
            <a:ext cx="393192" cy="393192"/>
          </a:xfrm>
          <a:prstGeom prst="rect">
            <a:avLst/>
          </a:prstGeom>
        </p:spPr>
      </p:pic>
      <p:sp>
        <p:nvSpPr>
          <p:cNvPr id="5" name="C_1#目录1:37d94265e?lid=ecdadec48&amp;cid=ecdadec48&amp;vtp=1&amp;bbb=1">
            <a:hlinkClick r:id="rId5" action="ppaction://hlinksldjump"/>
          </p:cNvPr>
          <p:cNvSpPr/>
          <p:nvPr/>
        </p:nvSpPr>
        <p:spPr>
          <a:xfrm>
            <a:off x="4709160" y="3429000"/>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关键能力·核心突破</a:t>
            </a:r>
            <a:endParaRPr lang="en-US" altLang="zh-CN" sz="3100" dirty="0"/>
          </a:p>
        </p:txBody>
      </p:sp>
    </p:spTree>
  </p:cSld>
  <p:clrMapOvr>
    <a:masterClrMapping/>
  </p:clrMapOvr>
  <p:transition>
    <p:split dir="in"/>
  </p:transition>
</p:sld>
</file>

<file path=ppt/slides/slide40.xml><?xml version="1.0" encoding="utf-8"?>
<p:sld xmlns:a="http://schemas.openxmlformats.org/drawingml/2006/main" xmlns:r="http://schemas.openxmlformats.org/officeDocument/2006/relationships" xmlns:p="http://schemas.openxmlformats.org/presentationml/2006/main">
  <p:cSld name="Slide 42&amp;si=42">
    <p:spTree>
      <p:nvGrpSpPr>
        <p:cNvPr id="1" name=""/>
        <p:cNvGrpSpPr/>
        <p:nvPr/>
      </p:nvGrpSpPr>
      <p:grpSpPr>
        <a:xfrm>
          <a:off x="0" y="0"/>
          <a:ext cx="0" cy="0"/>
          <a:chOff x="0" y="0"/>
          <a:chExt cx="0" cy="0"/>
        </a:xfrm>
      </p:grpSpPr>
      <p:sp>
        <p:nvSpPr>
          <p:cNvPr id="2" name="C_4_BD#69fbc0b11?pid=ecdadec48&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考点四</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含容电路的分析</a:t>
            </a:r>
            <a:endParaRPr lang="en-US" altLang="zh-CN" sz="3000" dirty="0"/>
          </a:p>
        </p:txBody>
      </p:sp>
      <p:sp>
        <p:nvSpPr>
          <p:cNvPr id="3" name="P_5_BD#6f056d1be?sp=1&amp;pid=69fbc0b11&amp;color=0,0,0&amp;vtp=1&amp;bbb=1&amp;hb=1"/>
          <p:cNvSpPr/>
          <p:nvPr/>
        </p:nvSpPr>
        <p:spPr>
          <a:xfrm>
            <a:off x="612648" y="1148154"/>
            <a:ext cx="10963656"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1.电容器的简化处理：</a:t>
            </a:r>
            <a:r>
              <a:rPr lang="en-US" altLang="zh-CN" sz="2400" b="0" i="0" dirty="0">
                <a:solidFill>
                  <a:srgbClr val="000000"/>
                </a:solidFill>
                <a:latin typeface="Times New Roman" pitchFamily="34" charset="0"/>
                <a:ea typeface="Microsoft Yahei" pitchFamily="34" charset="-122"/>
                <a:cs typeface="Times New Roman" pitchFamily="34" charset="-120"/>
              </a:rPr>
              <a:t>电路稳定后，可以把电容器所在支路作为断路</a:t>
            </a:r>
            <a:r>
              <a:rPr lang="en-US" altLang="zh-CN" sz="2400" b="0" i="0">
                <a:solidFill>
                  <a:srgbClr val="000000"/>
                </a:solidFill>
                <a:latin typeface="Times New Roman" pitchFamily="34" charset="0"/>
                <a:ea typeface="Microsoft Yahei" pitchFamily="34" charset="-122"/>
                <a:cs typeface="Times New Roman" pitchFamily="34" charset="-120"/>
              </a:rPr>
              <a:t>，简化电路时</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可以将该支路去掉</a:t>
            </a:r>
            <a:r>
              <a:rPr lang="en-US" altLang="zh-CN" sz="2400" b="0" i="0" dirty="0">
                <a:solidFill>
                  <a:srgbClr val="000000"/>
                </a:solidFill>
                <a:latin typeface="Times New Roman" pitchFamily="34" charset="0"/>
                <a:ea typeface="Microsoft Yahei" pitchFamily="34" charset="-122"/>
                <a:cs typeface="Times New Roman" pitchFamily="34" charset="-120"/>
              </a:rPr>
              <a:t>，求电荷量时再在相应位置补上。</a:t>
            </a:r>
            <a:endParaRPr lang="en-US" altLang="zh-CN" sz="2400" dirty="0"/>
          </a:p>
        </p:txBody>
      </p:sp>
    </p:spTree>
  </p:cSld>
  <p:clrMapOvr>
    <a:masterClrMapping/>
  </p:clrMapOvr>
  <p:transition>
    <p:split dir="in"/>
  </p:transition>
</p:sld>
</file>

<file path=ppt/slides/slide41.xml><?xml version="1.0" encoding="utf-8"?>
<p:sld xmlns:a="http://schemas.openxmlformats.org/drawingml/2006/main" xmlns:r="http://schemas.openxmlformats.org/officeDocument/2006/relationships" xmlns:p="http://schemas.openxmlformats.org/presentationml/2006/main">
  <p:cSld name="Slide 43&amp;si=43">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_5_BD#6f056d1be?sp=1&amp;pid=69fbc0b11&amp;color=0,0,0&amp;vtp=1&amp;bt=1&amp;bbb=1"/>
              <p:cNvSpPr/>
              <p:nvPr/>
            </p:nvSpPr>
            <p:spPr>
              <a:xfrm>
                <a:off x="612648" y="486000"/>
                <a:ext cx="10963656" cy="49491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2.电阻的简化处理：</a:t>
                </a:r>
                <a:r>
                  <a:rPr lang="en-US" altLang="zh-CN" sz="2400" b="0" i="0" dirty="0">
                    <a:solidFill>
                      <a:srgbClr val="000000"/>
                    </a:solidFill>
                    <a:latin typeface="Times New Roman" pitchFamily="34" charset="0"/>
                    <a:ea typeface="Microsoft Yahei" pitchFamily="34" charset="-122"/>
                    <a:cs typeface="Times New Roman" pitchFamily="34" charset="-120"/>
                  </a:rPr>
                  <a:t>电路稳定后，</a:t>
                </a:r>
                <a:r>
                  <a:rPr lang="en-US" altLang="zh-CN" sz="2400" b="0" i="0">
                    <a:solidFill>
                      <a:srgbClr val="000000"/>
                    </a:solidFill>
                    <a:latin typeface="Times New Roman" pitchFamily="34" charset="0"/>
                    <a:ea typeface="Microsoft Yahei" pitchFamily="34" charset="-122"/>
                    <a:cs typeface="Times New Roman" pitchFamily="34" charset="-120"/>
                  </a:rPr>
                  <a:t>与电容器同支路的电阻相当于导线。</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3.电荷量变化的计算：</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电路中电流、电压的变化可能会引起电容器的充、放电。若</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电容器两端电压升高，电容器将充电；若电容器两端电压降低，电容器将通过与</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它连接的电路放电。</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（1）由</a:t>
                </a:r>
                <a14:m>
                  <m:oMath xmlns:m="http://schemas.openxmlformats.org/officeDocument/2006/math">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𝑄</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𝐶</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Δ</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𝑈</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计算电容器上电荷量的变化。</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（2）如果变化前后极板带电的电性相同，那么通过所连导线的电荷量等于初、末</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状态电容器所带电荷量之差。</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（3）如果变化前后极板带电的电性相反，那么通过所连导线的电荷量等于初、末</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状态电容器所带电荷量之和。</a:t>
                </a:r>
                <a:endParaRPr lang="en-US" altLang="zh-CN" sz="2400" dirty="0"/>
              </a:p>
            </p:txBody>
          </p:sp>
        </mc:Choice>
        <mc:Fallback xmlns="">
          <p:sp>
            <p:nvSpPr>
              <p:cNvPr id="2" name="P_5_BD#6f056d1be?sp=1&amp;pid=69fbc0b11&amp;color=0,0,0&amp;vtp=1&amp;bt=1&amp;bbb=1"/>
              <p:cNvSpPr>
                <a:spLocks noRot="1" noChangeAspect="1" noMove="1" noResize="1" noEditPoints="1" noAdjustHandles="1" noChangeArrowheads="1" noChangeShapeType="1" noTextEdit="1"/>
              </p:cNvSpPr>
              <p:nvPr/>
            </p:nvSpPr>
            <p:spPr>
              <a:xfrm>
                <a:off x="612648" y="486000"/>
                <a:ext cx="10963656" cy="4949190"/>
              </a:xfrm>
              <a:prstGeom prst="rect">
                <a:avLst/>
              </a:prstGeom>
              <a:blipFill>
                <a:blip r:embed="rId3"/>
                <a:stretch>
                  <a:fillRect l="-1724" r="-1112" b="-3571"/>
                </a:stretch>
              </a:blipFill>
              <a:ln/>
            </p:spPr>
            <p:txBody>
              <a:bodyPr/>
              <a:lstStyle/>
              <a:p>
                <a:r>
                  <a:rPr lang="zh-CN" altLang="en-US">
                    <a:noFill/>
                  </a:rPr>
                  <a:t> </a:t>
                </a:r>
              </a:p>
            </p:txBody>
          </p:sp>
        </mc:Fallback>
      </mc:AlternateContent>
    </p:spTree>
  </p:cSld>
  <p:clrMapOvr>
    <a:masterClrMapping/>
  </p:clrMapOvr>
  <p:transition>
    <p:split dir="in"/>
  </p:transition>
</p:sld>
</file>

<file path=ppt/slides/slide42.xml><?xml version="1.0" encoding="utf-8"?>
<p:sld xmlns:a="http://schemas.openxmlformats.org/drawingml/2006/main" xmlns:r="http://schemas.openxmlformats.org/officeDocument/2006/relationships" xmlns:p="http://schemas.openxmlformats.org/presentationml/2006/main">
  <p:cSld name="Slide 44&amp;si=44">
    <p:spTree>
      <p:nvGrpSpPr>
        <p:cNvPr id="1" name=""/>
        <p:cNvGrpSpPr/>
        <p:nvPr/>
      </p:nvGrpSpPr>
      <p:grpSpPr>
        <a:xfrm>
          <a:off x="0" y="0"/>
          <a:ext cx="0" cy="0"/>
          <a:chOff x="0" y="0"/>
          <a:chExt cx="0" cy="0"/>
        </a:xfrm>
      </p:grpSpPr>
      <p:pic>
        <p:nvPicPr>
          <p:cNvPr id="2" name="QC_5_BD.66_1#646b4c4c0?htil=12&amp;pid=69fbc0b11&amp;color=0,0,0&amp;tib=255,255,255&amp;vtp=1&amp;hs=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924544" y="540863"/>
            <a:ext cx="2660904" cy="259689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66_2#646b4c4c0?htil=12&amp;sp=1&amp;pid=69fbc0b11&amp;color=0,0,0&amp;vtp=1&amp;bt=1&amp;bbb=1&amp;hb=1&amp;hs=1"/>
              <p:cNvSpPr/>
              <p:nvPr/>
            </p:nvSpPr>
            <p:spPr>
              <a:xfrm>
                <a:off x="612648" y="486000"/>
                <a:ext cx="82204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例5</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（2023·海南卷·7，3分）</a:t>
                </a:r>
                <a:r>
                  <a:rPr lang="en-US" altLang="zh-CN" sz="2400" b="0" i="0" dirty="0">
                    <a:solidFill>
                      <a:srgbClr val="000000"/>
                    </a:solidFill>
                    <a:latin typeface="Times New Roman" pitchFamily="34" charset="0"/>
                    <a:ea typeface="Microsoft Yahei" pitchFamily="34" charset="-122"/>
                    <a:cs typeface="Times New Roman" pitchFamily="34" charset="-120"/>
                  </a:rPr>
                  <a:t>如图所示电路</a:t>
                </a:r>
                <a:r>
                  <a:rPr lang="en-US" altLang="zh-CN" sz="2400" b="0" i="0">
                    <a:solidFill>
                      <a:srgbClr val="000000"/>
                    </a:solidFill>
                    <a:latin typeface="Times New Roman" pitchFamily="34" charset="0"/>
                    <a:ea typeface="Microsoft Yahei" pitchFamily="34" charset="-122"/>
                    <a:cs typeface="Times New Roman" pitchFamily="34" charset="-120"/>
                  </a:rPr>
                  <a:t>，已知电源电动势</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，内阻不计，电容器电容为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，闭合开关</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待电路稳定后，</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电容器上的电荷量为(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5_BD.66_2#646b4c4c0?htil=12&amp;sp=1&amp;pid=69fbc0b11&amp;color=0,0,0&amp;vtp=1&amp;bt=1&amp;bbb=1&amp;hb=1&amp;hs=1"/>
              <p:cNvSpPr>
                <a:spLocks noRot="1" noChangeAspect="1" noMove="1" noResize="1" noEditPoints="1" noAdjustHandles="1" noChangeArrowheads="1" noChangeShapeType="1" noTextEdit="1"/>
              </p:cNvSpPr>
              <p:nvPr/>
            </p:nvSpPr>
            <p:spPr>
              <a:xfrm>
                <a:off x="612648" y="486000"/>
                <a:ext cx="8220456" cy="1592199"/>
              </a:xfrm>
              <a:prstGeom prst="rect">
                <a:avLst/>
              </a:prstGeom>
              <a:blipFill>
                <a:blip r:embed="rId4"/>
                <a:stretch>
                  <a:fillRect l="-2300" r="-5861" b="-11494"/>
                </a:stretch>
              </a:blipFill>
              <a:ln/>
            </p:spPr>
            <p:txBody>
              <a:bodyPr/>
              <a:lstStyle/>
              <a:p>
                <a:r>
                  <a:rPr lang="zh-CN" altLang="en-US">
                    <a:noFill/>
                  </a:rPr>
                  <a:t> </a:t>
                </a:r>
              </a:p>
            </p:txBody>
          </p:sp>
        </mc:Fallback>
      </mc:AlternateContent>
      <p:sp>
        <p:nvSpPr>
          <p:cNvPr id="4" name="QC_5_AN.67_1#646b4c4c0.bracket?pid=69fbc0b11&amp;color=0,0,0&amp;vpa=24&amp;vtp=1"/>
          <p:cNvSpPr/>
          <p:nvPr/>
        </p:nvSpPr>
        <p:spPr>
          <a:xfrm>
            <a:off x="3601116" y="15921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mc:AlternateContent xmlns:mc="http://schemas.openxmlformats.org/markup-compatibility/2006" xmlns:a14="http://schemas.microsoft.com/office/drawing/2010/main">
        <mc:Choice Requires="a14">
          <p:sp>
            <p:nvSpPr>
              <p:cNvPr id="5" name="QC_5_BD.66_3#646b4c4c0.choices?htil=12&amp;pid=69fbc0b11&amp;color=0,0,0&amp;vtp=1&amp;bbb=1&amp;hs=1"/>
              <p:cNvSpPr/>
              <p:nvPr/>
            </p:nvSpPr>
            <p:spPr>
              <a:xfrm>
                <a:off x="612648" y="2080611"/>
                <a:ext cx="8220456" cy="710946"/>
              </a:xfrm>
              <a:prstGeom prst="rect">
                <a:avLst/>
              </a:prstGeom>
              <a:noFill/>
              <a:ln/>
            </p:spPr>
            <p:txBody>
              <a:bodyPr wrap="none" lIns="0" tIns="0" rIns="0" bIns="0" rtlCol="0" anchor="t"/>
              <a:lstStyle/>
              <a:p>
                <a:pPr latinLnBrk="1">
                  <a:lnSpc>
                    <a:spcPts val="6100"/>
                  </a:lnSpc>
                  <a:tabLst>
                    <a:tab pos="1985264" algn="l"/>
                    <a:tab pos="4122928" algn="l"/>
                    <a:tab pos="627329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𝐶𝐸</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𝐶𝐸</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𝐶𝐸</m:t>
                    </m:r>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66_3#646b4c4c0.choices?htil=12&amp;pid=69fbc0b11&amp;color=0,0,0&amp;vtp=1&amp;bbb=1&amp;hs=1"/>
              <p:cNvSpPr>
                <a:spLocks noRot="1" noChangeAspect="1" noMove="1" noResize="1" noEditPoints="1" noAdjustHandles="1" noChangeArrowheads="1" noChangeShapeType="1" noTextEdit="1"/>
              </p:cNvSpPr>
              <p:nvPr/>
            </p:nvSpPr>
            <p:spPr>
              <a:xfrm>
                <a:off x="612648" y="2080611"/>
                <a:ext cx="8220456" cy="710946"/>
              </a:xfrm>
              <a:prstGeom prst="rect">
                <a:avLst/>
              </a:prstGeom>
              <a:blipFill>
                <a:blip r:embed="rId5"/>
                <a:stretch>
                  <a:fillRect l="-2300" b="-14530"/>
                </a:stretch>
              </a:blipFill>
              <a:ln/>
            </p:spPr>
            <p:txBody>
              <a:bodyPr/>
              <a:lstStyle/>
              <a:p>
                <a:r>
                  <a:rPr lang="zh-CN" altLang="en-US">
                    <a:noFill/>
                  </a:rPr>
                  <a:t> </a:t>
                </a:r>
              </a:p>
            </p:txBody>
          </p:sp>
        </mc:Fallback>
      </mc:AlternateContent>
      <p:sp>
        <p:nvSpPr>
          <p:cNvPr id="6" name="QC_5_AS.68_1#646b4c4c0?htil=12&amp;pid=69fbc0b11&amp;color=0,0,0&amp;vtp=1&amp;bbb=1&amp;hb=1&amp;hs=1"/>
          <p:cNvSpPr/>
          <p:nvPr/>
        </p:nvSpPr>
        <p:spPr>
          <a:xfrm>
            <a:off x="612648" y="2801018"/>
            <a:ext cx="8220456"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电路稳定后，由于电源内阻不计</a:t>
            </a:r>
            <a:r>
              <a:rPr lang="en-US" altLang="zh-CN" sz="2400" b="0" i="0">
                <a:solidFill>
                  <a:srgbClr val="FF0000"/>
                </a:solidFill>
                <a:latin typeface="Times New Roman" pitchFamily="34" charset="0"/>
                <a:ea typeface="Microsoft Yahei" pitchFamily="34" charset="-122"/>
                <a:cs typeface="Times New Roman" pitchFamily="34" charset="-120"/>
              </a:rPr>
              <a:t>，则整个回路可看成</a:t>
            </a:r>
            <a:endParaRPr lang="en-US" altLang="zh-CN" sz="2400" dirty="0"/>
          </a:p>
        </p:txBody>
      </p:sp>
      <mc:AlternateContent xmlns:mc="http://schemas.openxmlformats.org/markup-compatibility/2006" xmlns:a14="http://schemas.microsoft.com/office/drawing/2010/main">
        <mc:Choice Requires="a14">
          <p:sp>
            <p:nvSpPr>
              <p:cNvPr id="7" name="QC_5_AS.68_1#646b4c4c0?htil=12&amp;pid=69fbc0b11&amp;color=0,0,0&amp;vtp=1&amp;bbb=1&amp;hb=1&amp;hs=1">
                <a:extLst>
                  <a:ext uri="{FF2B5EF4-FFF2-40B4-BE49-F238E27FC236}">
                    <a16:creationId xmlns:a16="http://schemas.microsoft.com/office/drawing/2014/main" id="{399E7BEE-73F1-9949-71FE-B3799F3853DB}"/>
                  </a:ext>
                </a:extLst>
              </p:cNvPr>
              <p:cNvSpPr/>
              <p:nvPr/>
            </p:nvSpPr>
            <p:spPr>
              <a:xfrm>
                <a:off x="612648" y="3284888"/>
                <a:ext cx="10968012" cy="1676400"/>
              </a:xfrm>
              <a:prstGeom prst="rect">
                <a:avLst/>
              </a:prstGeom>
              <a:noFill/>
              <a:ln/>
            </p:spPr>
            <p:txBody>
              <a:bodyPr wrap="none" lIns="0" tIns="0" rIns="0" bIns="0" rtlCol="0" anchor="t"/>
              <a:lstStyle/>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FF0000"/>
                    </a:solidFill>
                    <a:latin typeface="Times New Roman" pitchFamily="34" charset="0"/>
                    <a:ea typeface="Microsoft Yahei" pitchFamily="34" charset="-122"/>
                    <a:cs typeface="Times New Roman" pitchFamily="34" charset="-120"/>
                  </a:rPr>
                  <a:t>串联部分和</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串联部分并联</a:t>
                </a:r>
                <a:r>
                  <a:rPr lang="en-US" altLang="zh-CN" sz="2400" b="0" i="0">
                    <a:solidFill>
                      <a:srgbClr val="FF0000"/>
                    </a:solidFill>
                    <a:latin typeface="Times New Roman" pitchFamily="34" charset="0"/>
                    <a:ea typeface="Microsoft Yahei" pitchFamily="34" charset="-122"/>
                    <a:cs typeface="Times New Roman" pitchFamily="34" charset="-120"/>
                  </a:rPr>
                  <a:t>，若取电源负极为零电势点，则电容器上</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极板电势为</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，下极板电势为</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den>
                    </m:f>
                  </m:oMath>
                </a14:m>
                <a:r>
                  <a:rPr lang="en-US" altLang="zh-CN" sz="2400" b="0" i="0">
                    <a:solidFill>
                      <a:srgbClr val="FF0000"/>
                    </a:solidFill>
                    <a:latin typeface="Times New Roman" pitchFamily="34" charset="0"/>
                    <a:ea typeface="Microsoft Yahei" pitchFamily="34" charset="-122"/>
                    <a:cs typeface="Times New Roman" pitchFamily="34" charset="-120"/>
                  </a:rPr>
                  <a:t>，电容器两极板间电势差为</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，则电容器上的电荷</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量为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𝐶𝑈</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，C</a:t>
                </a:r>
                <a:r>
                  <a:rPr lang="en-US" altLang="zh-CN" sz="2400" b="0" i="0" dirty="0">
                    <a:solidFill>
                      <a:srgbClr val="FF0000"/>
                    </a:solidFill>
                    <a:latin typeface="Times New Roman" pitchFamily="34" charset="0"/>
                    <a:ea typeface="Microsoft Yahei" pitchFamily="34" charset="-122"/>
                    <a:cs typeface="Times New Roman" pitchFamily="34" charset="-120"/>
                  </a:rPr>
                  <a:t>正确。</a:t>
                </a:r>
                <a:endParaRPr lang="en-US" altLang="zh-CN" sz="2400" dirty="0"/>
              </a:p>
            </p:txBody>
          </p:sp>
        </mc:Choice>
        <mc:Fallback xmlns="">
          <p:sp>
            <p:nvSpPr>
              <p:cNvPr id="7" name="QC_5_AS.68_1#646b4c4c0?htil=12&amp;pid=69fbc0b11&amp;color=0,0,0&amp;vtp=1&amp;bbb=1&amp;hb=1&amp;hs=1">
                <a:extLst>
                  <a:ext uri="{FF2B5EF4-FFF2-40B4-BE49-F238E27FC236}">
                    <a16:creationId xmlns:a16="http://schemas.microsoft.com/office/drawing/2014/main" id="{399E7BEE-73F1-9949-71FE-B3799F3853DB}"/>
                  </a:ext>
                </a:extLst>
              </p:cNvPr>
              <p:cNvSpPr>
                <a:spLocks noRot="1" noChangeAspect="1" noMove="1" noResize="1" noEditPoints="1" noAdjustHandles="1" noChangeArrowheads="1" noChangeShapeType="1" noTextEdit="1"/>
              </p:cNvSpPr>
              <p:nvPr/>
            </p:nvSpPr>
            <p:spPr>
              <a:xfrm>
                <a:off x="612648" y="3284888"/>
                <a:ext cx="10968012" cy="1676400"/>
              </a:xfrm>
              <a:prstGeom prst="rect">
                <a:avLst/>
              </a:prstGeom>
              <a:blipFill>
                <a:blip r:embed="rId6"/>
                <a:stretch>
                  <a:fillRect l="-1723" r="-1056" b="-581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wipe(left)">
                                      <p:cBhvr>
                                        <p:cTn id="21" dur="500"/>
                                        <p:tgtEl>
                                          <p:spTgt spid="7">
                                            <p:bg/>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left)">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name="Slide 45&amp;si=4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69_1#4468fb009?pid=69fbc0b11&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迁移应用4</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阻值相等的四个电阻、电容器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及电池</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（内阻可忽略</a:t>
                </a:r>
                <a:r>
                  <a:rPr lang="en-US" altLang="zh-CN" sz="2400" b="0" i="0">
                    <a:solidFill>
                      <a:srgbClr val="000000"/>
                    </a:solidFill>
                    <a:latin typeface="Times New Roman" pitchFamily="34" charset="0"/>
                    <a:ea typeface="Microsoft Yahei" pitchFamily="34" charset="-122"/>
                    <a:cs typeface="Times New Roman" pitchFamily="34" charset="-120"/>
                  </a:rPr>
                  <a:t>）连接成如图所</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示电路</a:t>
                </a:r>
                <a:r>
                  <a:rPr lang="en-US" altLang="zh-CN" sz="2400" b="0" i="0" dirty="0">
                    <a:solidFill>
                      <a:srgbClr val="000000"/>
                    </a:solidFill>
                    <a:latin typeface="Times New Roman" pitchFamily="34" charset="0"/>
                    <a:ea typeface="Microsoft Yahei" pitchFamily="34" charset="-122"/>
                    <a:cs typeface="Times New Roman" pitchFamily="34" charset="-120"/>
                  </a:rPr>
                  <a:t>。开关</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断开且电流稳定时，</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所带的电荷量为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；闭合开关</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，电流再次稳</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定后</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所带的电荷量为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的比值为(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69_1#4468fb009?pid=69fbc0b11&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r="-1001" b="-11494"/>
                </a:stretch>
              </a:blipFill>
              <a:ln/>
            </p:spPr>
            <p:txBody>
              <a:bodyPr/>
              <a:lstStyle/>
              <a:p>
                <a:r>
                  <a:rPr lang="zh-CN" altLang="en-US">
                    <a:noFill/>
                  </a:rPr>
                  <a:t> </a:t>
                </a:r>
              </a:p>
            </p:txBody>
          </p:sp>
        </mc:Fallback>
      </mc:AlternateContent>
      <p:sp>
        <p:nvSpPr>
          <p:cNvPr id="3" name="QC_5_AN.70_1#4468fb009.bracket?pid=69fbc0b11&amp;color=0,0,0&amp;vpa=25&amp;vtp=1"/>
          <p:cNvSpPr/>
          <p:nvPr/>
        </p:nvSpPr>
        <p:spPr>
          <a:xfrm>
            <a:off x="6937471" y="15921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p:pic>
        <p:nvPicPr>
          <p:cNvPr id="4" name="QC_5_BD.69_2#4468fb009?pid=69fbc0b11&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681728" y="2207611"/>
            <a:ext cx="2825496" cy="174650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5_BD.69_3#4468fb009.choices?pid=69fbc0b11&amp;color=0,0,0&amp;vtp=1&amp;bbb=1"/>
              <p:cNvSpPr/>
              <p:nvPr/>
            </p:nvSpPr>
            <p:spPr>
              <a:xfrm>
                <a:off x="612648" y="4087211"/>
                <a:ext cx="10963656" cy="710946"/>
              </a:xfrm>
              <a:prstGeom prst="rect">
                <a:avLst/>
              </a:prstGeom>
              <a:noFill/>
              <a:ln/>
            </p:spPr>
            <p:txBody>
              <a:bodyPr wrap="none" lIns="0" tIns="0" rIns="0" bIns="0" rtlCol="0" anchor="t"/>
              <a:lstStyle/>
              <a:p>
                <a:pPr latinLnBrk="1">
                  <a:lnSpc>
                    <a:spcPts val="6100"/>
                  </a:lnSpc>
                  <a:tabLst>
                    <a:tab pos="2804414" algn="l"/>
                    <a:tab pos="5583428" algn="l"/>
                    <a:tab pos="837514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69_3#4468fb009.choices?pid=69fbc0b11&amp;color=0,0,0&amp;vtp=1&amp;bbb=1"/>
              <p:cNvSpPr>
                <a:spLocks noRot="1" noChangeAspect="1" noMove="1" noResize="1" noEditPoints="1" noAdjustHandles="1" noChangeArrowheads="1" noChangeShapeType="1" noTextEdit="1"/>
              </p:cNvSpPr>
              <p:nvPr/>
            </p:nvSpPr>
            <p:spPr>
              <a:xfrm>
                <a:off x="612648" y="4087211"/>
                <a:ext cx="10963656" cy="710946"/>
              </a:xfrm>
              <a:prstGeom prst="rect">
                <a:avLst/>
              </a:prstGeom>
              <a:blipFill>
                <a:blip r:embed="rId5"/>
                <a:stretch>
                  <a:fillRect l="-1724" b="-1453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name="Slide 46&amp;si=46">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71_1#4468fb009?pid=69fbc0b11&amp;color=0,0,0&amp;vtp=1&amp;bt=1&amp;bbb=1&amp;hb=1"/>
              <p:cNvSpPr/>
              <p:nvPr/>
            </p:nvSpPr>
            <p:spPr>
              <a:xfrm>
                <a:off x="612648" y="486000"/>
                <a:ext cx="10963656" cy="20320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断开时等效电路图如图甲所示</a:t>
                </a:r>
                <a:r>
                  <a:rPr lang="en-US" altLang="zh-CN" sz="2400" b="0" i="0">
                    <a:solidFill>
                      <a:srgbClr val="FF0000"/>
                    </a:solidFill>
                    <a:latin typeface="Times New Roman" pitchFamily="34" charset="0"/>
                    <a:ea typeface="Microsoft Yahei" pitchFamily="34" charset="-122"/>
                    <a:cs typeface="Times New Roman" pitchFamily="34" charset="-120"/>
                  </a:rPr>
                  <a:t>，电容器两端电压为</a:t>
                </a:r>
              </a:p>
              <a:p>
                <a:pPr latinLnBrk="1">
                  <a:lnSpc>
                    <a:spcPts val="58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闭合时等效电路图如图乙所示</a:t>
                </a:r>
                <a:r>
                  <a:rPr lang="en-US" altLang="zh-CN" sz="2400" b="0" i="0">
                    <a:solidFill>
                      <a:srgbClr val="FF0000"/>
                    </a:solidFill>
                    <a:latin typeface="Times New Roman" pitchFamily="34" charset="0"/>
                    <a:ea typeface="Microsoft Yahei" pitchFamily="34" charset="-122"/>
                    <a:cs typeface="Times New Roman" pitchFamily="34" charset="-120"/>
                  </a:rPr>
                  <a:t>，电容器两端电压为</a:t>
                </a:r>
              </a:p>
              <a:p>
                <a:pPr latinLnBrk="1">
                  <a:lnSpc>
                    <a:spcPts val="58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FF0000"/>
                    </a:solidFill>
                    <a:latin typeface="Times New Roman" pitchFamily="34" charset="0"/>
                    <a:ea typeface="Microsoft Yahei" pitchFamily="34" charset="-122"/>
                    <a:cs typeface="Times New Roman" pitchFamily="34" charset="-120"/>
                  </a:rPr>
                  <a:t>，由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𝐶𝑈</m:t>
                    </m:r>
                  </m:oMath>
                </a14:m>
                <a:r>
                  <a:rPr lang="en-US" altLang="zh-CN" sz="2400" b="0" i="0" dirty="0">
                    <a:solidFill>
                      <a:srgbClr val="FF0000"/>
                    </a:solidFill>
                    <a:latin typeface="Times New Roman" pitchFamily="34" charset="0"/>
                    <a:ea typeface="Microsoft Yahei" pitchFamily="34" charset="-122"/>
                    <a:cs typeface="Times New Roman" pitchFamily="34" charset="-120"/>
                  </a:rPr>
                  <a:t>得</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𝑈</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，故C正确。</a:t>
                </a:r>
                <a:endParaRPr lang="en-US" altLang="zh-CN" sz="2400" dirty="0"/>
              </a:p>
            </p:txBody>
          </p:sp>
        </mc:Choice>
        <mc:Fallback xmlns="">
          <p:sp>
            <p:nvSpPr>
              <p:cNvPr id="2" name="QC_5_AS.71_1#4468fb009?pid=69fbc0b11&amp;color=0,0,0&amp;vtp=1&amp;bt=1&amp;bbb=1&amp;hb=1"/>
              <p:cNvSpPr>
                <a:spLocks noRot="1" noChangeAspect="1" noMove="1" noResize="1" noEditPoints="1" noAdjustHandles="1" noChangeArrowheads="1" noChangeShapeType="1" noTextEdit="1"/>
              </p:cNvSpPr>
              <p:nvPr/>
            </p:nvSpPr>
            <p:spPr>
              <a:xfrm>
                <a:off x="612648" y="486000"/>
                <a:ext cx="10963656" cy="2032000"/>
              </a:xfrm>
              <a:prstGeom prst="rect">
                <a:avLst/>
              </a:prstGeom>
              <a:blipFill>
                <a:blip r:embed="rId3"/>
                <a:stretch>
                  <a:fillRect l="-1724"/>
                </a:stretch>
              </a:blipFill>
              <a:ln/>
            </p:spPr>
            <p:txBody>
              <a:bodyPr/>
              <a:lstStyle/>
              <a:p>
                <a:r>
                  <a:rPr lang="zh-CN" altLang="en-US">
                    <a:noFill/>
                  </a:rPr>
                  <a:t> </a:t>
                </a:r>
              </a:p>
            </p:txBody>
          </p:sp>
        </mc:Fallback>
      </mc:AlternateContent>
      <p:pic>
        <p:nvPicPr>
          <p:cNvPr id="3" name="QC_5_AS.71_3#4468fb009?iti=7&amp;htil=1&amp;pid=69fbc0b11&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2039112" y="2680560"/>
            <a:ext cx="2633472" cy="1911096"/>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C_5_AS.71_4#4468fb009?iti=8&amp;htil=1&amp;pid=69fbc0b11&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7735824" y="2616552"/>
            <a:ext cx="2203704" cy="197510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AS.71_5#4468fb009?iti=7&amp;htil=1&amp;pid=69fbc0b11&amp;color=0,0,0&amp;vtp=1"/>
          <p:cNvSpPr/>
          <p:nvPr/>
        </p:nvSpPr>
        <p:spPr>
          <a:xfrm>
            <a:off x="3169317" y="4718656"/>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FF0000"/>
                </a:solidFill>
                <a:latin typeface="Times New Roman" pitchFamily="34" charset="0"/>
                <a:ea typeface="Microsoft Yahei" pitchFamily="34" charset="-122"/>
                <a:cs typeface="Times New Roman" pitchFamily="34" charset="-120"/>
              </a:rPr>
              <a:t>甲</a:t>
            </a:r>
            <a:endParaRPr lang="en-US" altLang="zh-CN" sz="2400" dirty="0"/>
          </a:p>
        </p:txBody>
      </p:sp>
      <p:sp>
        <p:nvSpPr>
          <p:cNvPr id="6" name="QC_5_AS.71_6#4468fb009?iti=8&amp;htil=1&amp;pid=69fbc0b11&amp;color=0,0,0&amp;vtp=1"/>
          <p:cNvSpPr/>
          <p:nvPr/>
        </p:nvSpPr>
        <p:spPr>
          <a:xfrm>
            <a:off x="8651145" y="4718656"/>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FF0000"/>
                </a:solidFill>
                <a:latin typeface="Times New Roman" pitchFamily="34" charset="0"/>
                <a:ea typeface="Microsoft Yahei" pitchFamily="34" charset="-122"/>
                <a:cs typeface="Times New Roman" pitchFamily="34" charset="-120"/>
              </a:rPr>
              <a:t>乙</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left)">
                                      <p:cBhvr>
                                        <p:cTn id="22" dur="500"/>
                                        <p:tgtEl>
                                          <p:spTgt spid="6">
                                            <p:bg/>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ipe(left)">
                                      <p:cBhvr>
                                        <p:cTn id="28" dur="500"/>
                                        <p:tgtEl>
                                          <p:spTgt spid="5">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amp;si=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_3#0c11c42d0?pid=37d94265e&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课标要求</a:t>
                </a:r>
                <a:endParaRPr lang="en-US" altLang="zh-CN" sz="2400" dirty="0"/>
              </a:p>
              <a:p>
                <a:pPr latinLnBrk="1">
                  <a:lnSpc>
                    <a:spcPts val="4400"/>
                  </a:lnSpc>
                </a:pPr>
                <a:r>
                  <a:rPr lang="en-US" altLang="zh-CN" sz="2400" b="0" i="0">
                    <a:solidFill>
                      <a:srgbClr val="000000"/>
                    </a:solidFill>
                    <a:latin typeface="SimSun" panose="02010600030101010101" pitchFamily="2" charset="-122"/>
                    <a:ea typeface="楷体" pitchFamily="34" charset="-122"/>
                    <a:cs typeface="Times New Roman" pitchFamily="34" charset="-120"/>
                  </a:rPr>
                  <a:t>    </a:t>
                </a:r>
                <a:r>
                  <a:rPr lang="en-US" altLang="zh-CN" sz="2400" b="0" i="0">
                    <a:solidFill>
                      <a:srgbClr val="000000"/>
                    </a:solidFill>
                    <a:latin typeface="Times New Roman" pitchFamily="34" charset="0"/>
                    <a:ea typeface="楷体" pitchFamily="34" charset="-122"/>
                    <a:cs typeface="Times New Roman" pitchFamily="34" charset="-120"/>
                  </a:rPr>
                  <a:t>了解电动势的物理含义</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理解闭合电路欧姆定律</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掌握路端电压和电流的关</a:t>
                </a:r>
              </a:p>
              <a:p>
                <a:pPr latinLnBrk="1">
                  <a:lnSpc>
                    <a:spcPts val="4200"/>
                  </a:lnSpc>
                </a:pPr>
                <a:r>
                  <a:rPr lang="en-US" altLang="zh-CN" sz="2400" b="0" i="0">
                    <a:solidFill>
                      <a:srgbClr val="000000"/>
                    </a:solidFill>
                    <a:latin typeface="Times New Roman" pitchFamily="34" charset="0"/>
                    <a:ea typeface="楷体" pitchFamily="34" charset="-122"/>
                    <a:cs typeface="Times New Roman" pitchFamily="34" charset="-120"/>
                  </a:rPr>
                  <a:t>系及电源的</a:t>
                </a:r>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r>
                  <a:rPr lang="en-US" altLang="zh-CN" sz="2400" b="0" i="0" dirty="0">
                    <a:solidFill>
                      <a:srgbClr val="000000"/>
                    </a:solidFill>
                    <a:latin typeface="Times New Roman" pitchFamily="34" charset="0"/>
                    <a:ea typeface="楷体" pitchFamily="34" charset="-122"/>
                    <a:cs typeface="Times New Roman" pitchFamily="34" charset="-120"/>
                  </a:rPr>
                  <a:t>图像</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掌握闭合电路中电功</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电热及能量转化</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P_3#0c11c42d0?pid=37d94265e&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b="-11494"/>
                </a:stretch>
              </a:blipFill>
              <a:ln/>
            </p:spPr>
            <p:txBody>
              <a:bodyPr/>
              <a:lstStyle/>
              <a:p>
                <a:r>
                  <a:rPr lang="zh-CN" altLang="en-US">
                    <a:noFill/>
                  </a:rPr>
                  <a:t> </a:t>
                </a:r>
              </a:p>
            </p:txBody>
          </p:sp>
        </mc:Fallback>
      </mc:AlternateContent>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name="Slide 6&amp;si=6">
    <p:spTree>
      <p:nvGrpSpPr>
        <p:cNvPr id="1" name=""/>
        <p:cNvGrpSpPr/>
        <p:nvPr/>
      </p:nvGrpSpPr>
      <p:grpSpPr>
        <a:xfrm>
          <a:off x="0" y="0"/>
          <a:ext cx="0" cy="0"/>
          <a:chOff x="0" y="0"/>
          <a:chExt cx="0" cy="0"/>
        </a:xfrm>
      </p:grpSpPr>
      <p:sp>
        <p:nvSpPr>
          <p:cNvPr id="2" name="C_3_BD#42d5f2dea.fixed?pid=37d94265e&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必备知识·强基固本</a:t>
            </a:r>
            <a:endParaRPr lang="en-US" altLang="zh-CN" sz="48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name="Slide 7&amp;si=7">
    <p:spTree>
      <p:nvGrpSpPr>
        <p:cNvPr id="1" name=""/>
        <p:cNvGrpSpPr/>
        <p:nvPr/>
      </p:nvGrpSpPr>
      <p:grpSpPr>
        <a:xfrm>
          <a:off x="0" y="0"/>
          <a:ext cx="0" cy="0"/>
          <a:chOff x="0" y="0"/>
          <a:chExt cx="0" cy="0"/>
        </a:xfrm>
      </p:grpSpPr>
      <p:sp>
        <p:nvSpPr>
          <p:cNvPr id="2" name="C_4_BD#db320573b?pid=42d5f2de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一、电源的电动势和内阻</a:t>
            </a:r>
            <a:endParaRPr lang="en-US" altLang="zh-CN" sz="2800" dirty="0">
              <a:solidFill>
                <a:srgbClr val="000000"/>
              </a:solidFill>
            </a:endParaRPr>
          </a:p>
        </p:txBody>
      </p:sp>
      <mc:AlternateContent xmlns:mc="http://schemas.openxmlformats.org/markup-compatibility/2006" xmlns:a14="http://schemas.microsoft.com/office/drawing/2010/main">
        <mc:Choice Requires="a14">
          <p:sp>
            <p:nvSpPr>
              <p:cNvPr id="3" name="QB_5_BD.1_1#a01d9bf4a?sp=1&amp;pid=db320573b&amp;color=0,0,0&amp;vtp=1&amp;bbb=1"/>
              <p:cNvSpPr/>
              <p:nvPr/>
            </p:nvSpPr>
            <p:spPr>
              <a:xfrm>
                <a:off x="612648" y="1121661"/>
                <a:ext cx="10963656" cy="305670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a:solidFill>
                      <a:srgbClr val="AE8CBB"/>
                    </a:solidFill>
                    <a:latin typeface="Times New Roman" pitchFamily="34" charset="0"/>
                    <a:ea typeface="Microsoft Yahei" pitchFamily="34" charset="-122"/>
                    <a:cs typeface="Times New Roman" pitchFamily="34" charset="-120"/>
                  </a:rPr>
                  <a:t>.</a:t>
                </a:r>
                <a:r>
                  <a:rPr lang="en-US" altLang="zh-CN" sz="2400" b="1" i="0">
                    <a:solidFill>
                      <a:srgbClr val="AE8CBB"/>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电动势</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（1）定义：非静电力所做的功与移动的电荷量之比叫作电动势</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；电动势在数值上</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等于非静电力把</a:t>
                </a:r>
                <a14:m>
                  <m:oMath xmlns:m="http://schemas.openxmlformats.org/officeDocument/2006/math">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1 </m:t>
                    </m:r>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C</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的</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在电源内从</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移送到</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所做的功</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71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（2）表达式：</a:t>
                </a:r>
                <a14:m>
                  <m:oMath xmlns:m="http://schemas.openxmlformats.org/officeDocument/2006/math">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𝐸</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_</a:t>
                </a:r>
                <a:r>
                  <a:rPr kumimoji="0" lang="en-US" altLang="zh-CN" sz="3900" b="1" i="0" u="sng" strike="noStrike" kern="0" cap="none" spc="-99900" normalizeH="0" baseline="0" noProof="0" dirty="0">
                    <a:ln>
                      <a:noFill/>
                    </a:ln>
                    <a:solidFill>
                      <a:srgbClr val="FF00FF"/>
                    </a:solidFill>
                    <a:effectLst/>
                    <a:uLnTx/>
                    <a:uFillTx/>
                    <a:latin typeface="SimSun" panose="02010600030101010101" pitchFamily="2" charset="-122"/>
                    <a:ea typeface="KaiT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__</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（3）物理意义：反映电源把其他形式的能转化成电能的本领大小的物理量。</a:t>
                </a:r>
                <a:endParaRPr lang="en-US" altLang="zh-CN" sz="2400" dirty="0">
                  <a:solidFill>
                    <a:srgbClr val="000000"/>
                  </a:solidFill>
                </a:endParaRPr>
              </a:p>
            </p:txBody>
          </p:sp>
        </mc:Choice>
        <mc:Fallback xmlns="">
          <p:sp>
            <p:nvSpPr>
              <p:cNvPr id="3" name="QB_5_BD.1_1#a01d9bf4a?sp=1&amp;pid=db320573b&amp;color=0,0,0&amp;vtp=1&amp;bbb=1"/>
              <p:cNvSpPr>
                <a:spLocks noRot="1" noChangeAspect="1" noMove="1" noResize="1" noEditPoints="1" noAdjustHandles="1" noChangeArrowheads="1" noChangeShapeType="1" noTextEdit="1"/>
              </p:cNvSpPr>
              <p:nvPr/>
            </p:nvSpPr>
            <p:spPr>
              <a:xfrm>
                <a:off x="612648" y="1121661"/>
                <a:ext cx="10963656" cy="3056700"/>
              </a:xfrm>
              <a:prstGeom prst="rect">
                <a:avLst/>
              </a:prstGeom>
              <a:blipFill>
                <a:blip r:embed="rId3"/>
                <a:stretch>
                  <a:fillRect l="-1724" r="-389" b="-5988"/>
                </a:stretch>
              </a:blipFill>
              <a:ln/>
            </p:spPr>
            <p:txBody>
              <a:bodyPr/>
              <a:lstStyle/>
              <a:p>
                <a:r>
                  <a:rPr lang="zh-CN" altLang="en-US">
                    <a:noFill/>
                  </a:rPr>
                  <a:t> </a:t>
                </a:r>
              </a:p>
            </p:txBody>
          </p:sp>
        </mc:Fallback>
      </mc:AlternateContent>
      <p:sp>
        <p:nvSpPr>
          <p:cNvPr id="7" name="QB_5_AN.2_1#a01d9bf4a.blank?pid=db320573b&amp;color=0,0,0&amp;vpa=1&amp;vtp=1&amp;bbb=1"/>
          <p:cNvSpPr/>
          <p:nvPr/>
        </p:nvSpPr>
        <p:spPr>
          <a:xfrm>
            <a:off x="3474116" y="2211321"/>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正电荷</a:t>
            </a:r>
            <a:endParaRPr lang="en-US" altLang="zh-CN" sz="2400" dirty="0">
              <a:solidFill>
                <a:srgbClr val="FF0000"/>
              </a:solidFill>
            </a:endParaRPr>
          </a:p>
        </p:txBody>
      </p:sp>
      <p:sp>
        <p:nvSpPr>
          <p:cNvPr id="8" name="QB_5_AN.3_1#a01d9bf4a.blank?pid=db320573b&amp;color=0,0,0&amp;vpa=2&amp;vtp=1&amp;bbb=1"/>
          <p:cNvSpPr/>
          <p:nvPr/>
        </p:nvSpPr>
        <p:spPr>
          <a:xfrm>
            <a:off x="6217316" y="2211321"/>
            <a:ext cx="833438"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负极</a:t>
            </a:r>
            <a:endParaRPr lang="en-US" altLang="zh-CN" sz="2400" dirty="0">
              <a:solidFill>
                <a:srgbClr val="FF0000"/>
              </a:solidFill>
            </a:endParaRPr>
          </a:p>
        </p:txBody>
      </p:sp>
      <p:sp>
        <p:nvSpPr>
          <p:cNvPr id="9" name="QB_5_AN.4_1#a01d9bf4a.blank?pid=db320573b&amp;color=0,0,0&amp;vpa=3&amp;vtp=1&amp;bbb=1"/>
          <p:cNvSpPr/>
          <p:nvPr/>
        </p:nvSpPr>
        <p:spPr>
          <a:xfrm>
            <a:off x="8046117" y="2211321"/>
            <a:ext cx="833438"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正极</a:t>
            </a:r>
            <a:endParaRPr lang="en-US" altLang="zh-CN" sz="2400" dirty="0">
              <a:solidFill>
                <a:srgbClr val="FF0000"/>
              </a:solidFill>
            </a:endParaRPr>
          </a:p>
        </p:txBody>
      </p:sp>
      <mc:AlternateContent xmlns:mc="http://schemas.openxmlformats.org/markup-compatibility/2006" xmlns:a14="http://schemas.microsoft.com/office/drawing/2010/main">
        <mc:Choice Requires="a14">
          <p:sp>
            <p:nvSpPr>
              <p:cNvPr id="10" name="QB_5_AN.5_1#a01d9bf4a.blank?pid=db320573b&amp;color=0,0,0&amp;vpa=4&amp;vtp=1&amp;bbb=1&amp;rh=45.01"/>
              <p:cNvSpPr/>
              <p:nvPr/>
            </p:nvSpPr>
            <p:spPr>
              <a:xfrm>
                <a:off x="3157157" y="2919447"/>
                <a:ext cx="374650" cy="571627"/>
              </a:xfrm>
              <a:prstGeom prst="rect">
                <a:avLst/>
              </a:prstGeom>
              <a:noFill/>
              <a:ln/>
            </p:spPr>
            <p:txBody>
              <a:bodyPr wrap="none" lIns="0" tIns="0" rIns="0" bIns="0" rtlCol="0" anchor="t"/>
              <a:lstStyle/>
              <a:p>
                <a:pPr algn="ctr" latinLnBrk="1">
                  <a:lnSpc>
                    <a:spcPts val="46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𝑾</m:t>
                        </m:r>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𝒒</m:t>
                        </m:r>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10" name="QB_5_AN.5_1#a01d9bf4a.blank?pid=db320573b&amp;color=0,0,0&amp;vpa=4&amp;vtp=1&amp;bbb=1&amp;rh=45.01"/>
              <p:cNvSpPr>
                <a:spLocks noRot="1" noChangeAspect="1" noMove="1" noResize="1" noEditPoints="1" noAdjustHandles="1" noChangeArrowheads="1" noChangeShapeType="1" noTextEdit="1"/>
              </p:cNvSpPr>
              <p:nvPr/>
            </p:nvSpPr>
            <p:spPr>
              <a:xfrm>
                <a:off x="3157157" y="2919447"/>
                <a:ext cx="374650" cy="571627"/>
              </a:xfrm>
              <a:prstGeom prst="rect">
                <a:avLst/>
              </a:prstGeom>
              <a:blipFill>
                <a:blip r:embed="rId4"/>
                <a:stretch>
                  <a:fillRect b="-2128"/>
                </a:stretch>
              </a:blipFill>
              <a:ln/>
            </p:spPr>
            <p:txBody>
              <a:bodyPr/>
              <a:lstStyle/>
              <a:p>
                <a:r>
                  <a:rPr lang="zh-CN" altLang="en-US">
                    <a:noFill/>
                  </a:rPr>
                  <a:t> </a:t>
                </a:r>
              </a:p>
            </p:txBody>
          </p:sp>
        </mc:Fallback>
      </mc:AlternateContent>
      <p:sp>
        <p:nvSpPr>
          <p:cNvPr id="11" name="P_5_BD#10e9361ee?sp=1&amp;pid=db320573b&amp;color=0,0,0&amp;vtp=1&amp;bt=1&amp;bbb=1">
            <a:extLst>
              <a:ext uri="{FF2B5EF4-FFF2-40B4-BE49-F238E27FC236}">
                <a16:creationId xmlns:a16="http://schemas.microsoft.com/office/drawing/2014/main" id="{07A7F08C-F5ED-5299-2E05-0AC5AEF49707}"/>
              </a:ext>
            </a:extLst>
          </p:cNvPr>
          <p:cNvSpPr/>
          <p:nvPr/>
        </p:nvSpPr>
        <p:spPr>
          <a:xfrm>
            <a:off x="612648" y="4205385"/>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2.内阻：</a:t>
            </a:r>
            <a:r>
              <a:rPr lang="en-US" altLang="zh-CN" sz="2400" b="0" i="0" dirty="0">
                <a:solidFill>
                  <a:srgbClr val="000000"/>
                </a:solidFill>
                <a:latin typeface="Times New Roman" pitchFamily="34" charset="0"/>
                <a:ea typeface="Microsoft Yahei" pitchFamily="34" charset="-122"/>
                <a:cs typeface="Times New Roman" pitchFamily="34" charset="-120"/>
              </a:rPr>
              <a:t>通常电源内部也存在电阻，叫作内阻，它是电源的另一重要参数。</a:t>
            </a:r>
            <a:endParaRPr lang="en-US" altLang="zh-CN" sz="2400" dirty="0">
              <a:solidFill>
                <a:srgbClr val="0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left)">
                                      <p:cBhvr>
                                        <p:cTn id="23" dur="500"/>
                                        <p:tgtEl>
                                          <p:spTgt spid="9">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animBg="1"/>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9&amp;si=9">
    <p:spTree>
      <p:nvGrpSpPr>
        <p:cNvPr id="1" name=""/>
        <p:cNvGrpSpPr/>
        <p:nvPr/>
      </p:nvGrpSpPr>
      <p:grpSpPr>
        <a:xfrm>
          <a:off x="0" y="0"/>
          <a:ext cx="0" cy="0"/>
          <a:chOff x="0" y="0"/>
          <a:chExt cx="0" cy="0"/>
        </a:xfrm>
      </p:grpSpPr>
      <p:sp>
        <p:nvSpPr>
          <p:cNvPr id="2" name="C_4_BD#1036a9eb8?pid=42d5f2de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二、闭合电路欧姆定律</a:t>
            </a:r>
            <a:endParaRPr lang="en-US" altLang="zh-CN" sz="2800" dirty="0"/>
          </a:p>
        </p:txBody>
      </p:sp>
      <p:sp>
        <p:nvSpPr>
          <p:cNvPr id="3" name="QB_5_BD.6_1#c2b1fe9d3?pid=1036a9eb8&amp;color=0,0,0&amp;vtp=1&amp;bbb=1&amp;hb=1"/>
          <p:cNvSpPr/>
          <p:nvPr/>
        </p:nvSpPr>
        <p:spPr>
          <a:xfrm>
            <a:off x="612648" y="1121661"/>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内容</a:t>
            </a:r>
            <a:r>
              <a:rPr lang="en-US" altLang="zh-CN" sz="2400" b="1"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闭合电路的电流跟电源的电动势成</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跟内</a:t>
            </a:r>
            <a:r>
              <a:rPr lang="en-US" altLang="zh-CN" sz="2400" b="0" i="0">
                <a:solidFill>
                  <a:srgbClr val="000000"/>
                </a:solidFill>
                <a:latin typeface="Times New Roman" pitchFamily="34" charset="0"/>
                <a:ea typeface="Microsoft Yahei" pitchFamily="34" charset="-122"/>
                <a:cs typeface="Times New Roman" pitchFamily="34" charset="-120"/>
              </a:rPr>
              <a:t>、外电路的电阻之和成</a:t>
            </a:r>
          </a:p>
          <a:p>
            <a:pPr latinLnBrk="1">
              <a:lnSpc>
                <a:spcPts val="4200"/>
              </a:lnSpc>
            </a:pP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4" name="QB_5_AN.7_1#c2b1fe9d3.blank?pid=1036a9eb8&amp;color=0,0,0&amp;vpa=5&amp;vtp=1&amp;bbb=1"/>
          <p:cNvSpPr/>
          <p:nvPr/>
        </p:nvSpPr>
        <p:spPr>
          <a:xfrm>
            <a:off x="6498305" y="1093721"/>
            <a:ext cx="833438"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正比</a:t>
            </a:r>
            <a:endParaRPr lang="en-US" altLang="zh-CN" sz="2400" dirty="0"/>
          </a:p>
        </p:txBody>
      </p:sp>
      <p:sp>
        <p:nvSpPr>
          <p:cNvPr id="5" name="QB_5_AN.8_1#c2b1fe9d3.blank?pid=1036a9eb8&amp;color=0,0,0&amp;vpa=6&amp;vtp=1&amp;bbb=1"/>
          <p:cNvSpPr/>
          <p:nvPr/>
        </p:nvSpPr>
        <p:spPr>
          <a:xfrm>
            <a:off x="629317" y="1630931"/>
            <a:ext cx="833438" cy="474599"/>
          </a:xfrm>
          <a:prstGeom prst="rect">
            <a:avLst/>
          </a:prstGeom>
          <a:noFill/>
          <a:ln/>
        </p:spPr>
        <p:txBody>
          <a:bodyPr wrap="none" lIns="0" tIns="0" rIns="0" bIns="0" rtlCol="0" anchor="t"/>
          <a:lstStyle/>
          <a:p>
            <a:pPr algn="ctr" latinLnBrk="1">
              <a:lnSpc>
                <a:spcPts val="4200"/>
              </a:lnSpc>
            </a:pPr>
            <a:r>
              <a:rPr lang="en-US" altLang="zh-CN" sz="2400" b="1" i="0">
                <a:solidFill>
                  <a:srgbClr val="FF0000"/>
                </a:solidFill>
                <a:latin typeface="Times New Roman" pitchFamily="34" charset="0"/>
                <a:ea typeface="KaiTi" pitchFamily="34" charset="-122"/>
                <a:cs typeface="Times New Roman" pitchFamily="34" charset="-120"/>
              </a:rPr>
              <a:t>反比</a:t>
            </a:r>
            <a:endParaRPr lang="en-US" altLang="zh-CN" sz="2400" dirty="0"/>
          </a:p>
        </p:txBody>
      </p:sp>
      <mc:AlternateContent xmlns:mc="http://schemas.openxmlformats.org/markup-compatibility/2006" xmlns:a14="http://schemas.microsoft.com/office/drawing/2010/main">
        <mc:Choice Requires="a14">
          <p:sp>
            <p:nvSpPr>
              <p:cNvPr id="6" name="P_5_BD#f66eddee8?sp=1&amp;pid=1036a9eb8&amp;color=0,0,0&amp;vtp=1&amp;bbb=1"/>
              <p:cNvSpPr/>
              <p:nvPr/>
            </p:nvSpPr>
            <p:spPr>
              <a:xfrm>
                <a:off x="612648" y="2166972"/>
                <a:ext cx="10963656" cy="1295400"/>
              </a:xfrm>
              <a:prstGeom prst="rect">
                <a:avLst/>
              </a:prstGeom>
              <a:noFill/>
              <a:ln/>
            </p:spPr>
            <p:txBody>
              <a:bodyPr wrap="none" lIns="0" tIns="0" rIns="0" bIns="0" rtlCol="0" anchor="t"/>
              <a:lstStyle/>
              <a:p>
                <a:pPr algn="l" latinLnBrk="1">
                  <a:lnSpc>
                    <a:spcPts val="10200"/>
                  </a:lnSpc>
                </a:pPr>
                <a:r>
                  <a:rPr lang="en-US" altLang="zh-CN" sz="2400" b="1" i="0" dirty="0">
                    <a:solidFill>
                      <a:srgbClr val="000000"/>
                    </a:solidFill>
                    <a:latin typeface="Times New Roman" pitchFamily="34" charset="0"/>
                    <a:ea typeface="Microsoft Yahei" pitchFamily="34" charset="-122"/>
                    <a:cs typeface="Times New Roman" pitchFamily="34" charset="-120"/>
                  </a:rPr>
                  <a:t>2.公式</a:t>
                </a:r>
                <a14:m>
                  <m:oMath xmlns:m="http://schemas.openxmlformats.org/officeDocument/2006/math">
                    <m:d>
                      <m:dPr>
                        <m:begChr m:val="{"/>
                        <m:endChr m:val=""/>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eqArr>
                          <m:eqArr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eqArr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&amp;</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𝐼</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只适用于纯电阻电路</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&amp;</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aseline="-10000">
                                    <a:solidFill>
                                      <a:srgbClr val="000000"/>
                                    </a:solidFill>
                                    <a:latin typeface="Cambria Math" panose="02040503050406030204" pitchFamily="18" charset="0"/>
                                  </a:rPr>
                                  <m:t>外</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𝑈</m:t>
                                </m:r>
                              </m:e>
                              <m:sub>
                                <m:r>
                                  <a:rPr lang="en-US" altLang="zh-CN" sz="2400" baseline="-10000">
                                    <a:solidFill>
                                      <a:srgbClr val="000000"/>
                                    </a:solidFill>
                                    <a:latin typeface="Cambria Math" panose="02040503050406030204" pitchFamily="18" charset="0"/>
                                  </a:rPr>
                                  <m:t>内</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适用于任何电路</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eqAr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6" name="P_5_BD#f66eddee8?sp=1&amp;pid=1036a9eb8&amp;color=0,0,0&amp;vtp=1&amp;bbb=1"/>
              <p:cNvSpPr>
                <a:spLocks noRot="1" noChangeAspect="1" noMove="1" noResize="1" noEditPoints="1" noAdjustHandles="1" noChangeArrowheads="1" noChangeShapeType="1" noTextEdit="1"/>
              </p:cNvSpPr>
              <p:nvPr/>
            </p:nvSpPr>
            <p:spPr>
              <a:xfrm>
                <a:off x="612648" y="2166972"/>
                <a:ext cx="10963656" cy="1295400"/>
              </a:xfrm>
              <a:prstGeom prst="rect">
                <a:avLst/>
              </a:prstGeom>
              <a:blipFill>
                <a:blip r:embed="rId3"/>
                <a:stretch>
                  <a:fillRect l="-172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10&amp;si=1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5_BD.9_1#ff96d8cbb?pid=1036a9eb8&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路端电压</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2400" b="1" i="0" dirty="0">
                    <a:solidFill>
                      <a:srgbClr val="000000"/>
                    </a:solidFill>
                    <a:latin typeface="Times New Roman" pitchFamily="34" charset="0"/>
                    <a:ea typeface="Microsoft Yahei" pitchFamily="34" charset="-122"/>
                    <a:cs typeface="Times New Roman" pitchFamily="34" charset="-120"/>
                  </a:rPr>
                  <a:t>与电流</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𝐼</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的关系</a:t>
                </a:r>
                <a:endParaRPr lang="en-US" altLang="zh-CN" sz="2400" dirty="0">
                  <a:solidFill>
                    <a:srgbClr val="000000"/>
                  </a:solidFill>
                </a:endParaRPr>
              </a:p>
            </p:txBody>
          </p:sp>
        </mc:Choice>
        <mc:Fallback xmlns="">
          <p:sp>
            <p:nvSpPr>
              <p:cNvPr id="2" name="QO_5_BD.9_1#ff96d8cbb?pid=1036a9eb8&amp;color=0,0,0&amp;vtp=1&amp;bt=1&amp;bbb=1"/>
              <p:cNvSpPr>
                <a:spLocks noRot="1" noChangeAspect="1" noMove="1" noResize="1" noEditPoints="1" noAdjustHandles="1" noChangeArrowheads="1" noChangeShapeType="1" noTextEdit="1"/>
              </p:cNvSpPr>
              <p:nvPr/>
            </p:nvSpPr>
            <p:spPr>
              <a:xfrm>
                <a:off x="612648" y="486000"/>
                <a:ext cx="10963656" cy="474599"/>
              </a:xfrm>
              <a:prstGeom prst="rect">
                <a:avLst/>
              </a:prstGeom>
              <a:blipFill>
                <a:blip r:embed="rId3"/>
                <a:stretch>
                  <a:fillRect l="-1724" b="-3846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B_6_BD.10_1#311a5e760?pid=ff96d8cbb&amp;color=0,0,0&amp;vtp=1&amp;bbb=1"/>
              <p:cNvSpPr/>
              <p:nvPr/>
            </p:nvSpPr>
            <p:spPr>
              <a:xfrm>
                <a:off x="612648" y="964282"/>
                <a:ext cx="10963656" cy="1592199"/>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关系式：</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𝑈</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i="0">
                    <a:solidFill>
                      <a:srgbClr val="000000"/>
                    </a:solidFill>
                    <a:latin typeface="SimSun" pitchFamily="34" charset="0"/>
                    <a:ea typeface="SimSun" pitchFamily="34" charset="-122"/>
                    <a:cs typeface="SimSun" pitchFamily="34" charset="-120"/>
                  </a:rPr>
                  <a:t>_______</a:t>
                </a:r>
                <a:r>
                  <a:rPr lang="en-US" altLang="zh-CN" sz="2400" b="0" i="0">
                    <a:solidFill>
                      <a:srgbClr val="000000"/>
                    </a:solidFill>
                    <a:latin typeface="Times New Roman" pitchFamily="34" charset="0"/>
                    <a:ea typeface="Microsoft Yahei" pitchFamily="34" charset="-122"/>
                    <a:cs typeface="Times New Roman" pitchFamily="34" charset="-120"/>
                  </a:rPr>
                  <a:t>。</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用图像表示如图所示，其中纵轴截距表示</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，横轴截距表示</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，图线斜率的绝对值表示</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a:t>
                </a:r>
                <a:endParaRPr lang="en-US" altLang="zh-CN" sz="2400" dirty="0">
                  <a:solidFill>
                    <a:srgbClr val="000000"/>
                  </a:solidFill>
                </a:endParaRPr>
              </a:p>
            </p:txBody>
          </p:sp>
        </mc:Choice>
        <mc:Fallback xmlns="">
          <p:sp>
            <p:nvSpPr>
              <p:cNvPr id="3" name="QB_6_BD.10_1#311a5e760?pid=ff96d8cbb&amp;color=0,0,0&amp;vtp=1&amp;bbb=1"/>
              <p:cNvSpPr>
                <a:spLocks noRot="1" noChangeAspect="1" noMove="1" noResize="1" noEditPoints="1" noAdjustHandles="1" noChangeArrowheads="1" noChangeShapeType="1" noTextEdit="1"/>
              </p:cNvSpPr>
              <p:nvPr/>
            </p:nvSpPr>
            <p:spPr>
              <a:xfrm>
                <a:off x="612648" y="964282"/>
                <a:ext cx="10963656" cy="1592199"/>
              </a:xfrm>
              <a:prstGeom prst="rect">
                <a:avLst/>
              </a:prstGeom>
              <a:blipFill>
                <a:blip r:embed="rId4"/>
                <a:stretch>
                  <a:fillRect l="-1724" r="-389" b="-11877"/>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6_AN.11_1#311a5e760.blank?pid=ff96d8cbb&amp;color=0,0,0&amp;vpa=7&amp;vtp=1&amp;bbb=1"/>
              <p:cNvSpPr/>
              <p:nvPr/>
            </p:nvSpPr>
            <p:spPr>
              <a:xfrm>
                <a:off x="3309938" y="1035973"/>
                <a:ext cx="1014984" cy="353441"/>
              </a:xfrm>
              <a:prstGeom prst="rect">
                <a:avLst/>
              </a:prstGeom>
              <a:noFill/>
              <a:ln/>
            </p:spPr>
            <p:txBody>
              <a:bodyPr wrap="none" lIns="0" tIns="0" rIns="0" bIns="0" rtlCol="0" anchor="t"/>
              <a:lstStyle/>
              <a:p>
                <a:pPr algn="ctr" latinLnBrk="1">
                  <a:lnSpc>
                    <a:spcPts val="3000"/>
                  </a:lnSpc>
                </a:pPr>
                <a14:m>
                  <m:oMath xmlns:m="http://schemas.openxmlformats.org/officeDocument/2006/math">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𝑬</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𝑰𝒓</m:t>
                    </m:r>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4" name="QB_6_AN.11_1#311a5e760.blank?pid=ff96d8cbb&amp;color=0,0,0&amp;vpa=7&amp;vtp=1&amp;bbb=1"/>
              <p:cNvSpPr>
                <a:spLocks noRot="1" noChangeAspect="1" noMove="1" noResize="1" noEditPoints="1" noAdjustHandles="1" noChangeArrowheads="1" noChangeShapeType="1" noTextEdit="1"/>
              </p:cNvSpPr>
              <p:nvPr/>
            </p:nvSpPr>
            <p:spPr>
              <a:xfrm>
                <a:off x="3309938" y="1035973"/>
                <a:ext cx="1014984" cy="353441"/>
              </a:xfrm>
              <a:prstGeom prst="rect">
                <a:avLst/>
              </a:prstGeom>
              <a:blipFill>
                <a:blip r:embed="rId5"/>
                <a:stretch>
                  <a:fillRect l="-3012" r="-3012" b="-10345"/>
                </a:stretch>
              </a:blipFill>
              <a:ln/>
            </p:spPr>
            <p:txBody>
              <a:bodyPr/>
              <a:lstStyle/>
              <a:p>
                <a:r>
                  <a:rPr lang="zh-CN" altLang="en-US">
                    <a:noFill/>
                  </a:rPr>
                  <a:t> </a:t>
                </a:r>
              </a:p>
            </p:txBody>
          </p:sp>
        </mc:Fallback>
      </mc:AlternateContent>
      <p:sp>
        <p:nvSpPr>
          <p:cNvPr id="6" name="QB_6_AN.13_1#311a5e760.blank?pid=ff96d8cbb&amp;color=0,0,0&amp;vpa=8&amp;vtp=1&amp;bbb=1"/>
          <p:cNvSpPr/>
          <p:nvPr/>
        </p:nvSpPr>
        <p:spPr>
          <a:xfrm>
            <a:off x="7030117" y="1495142"/>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电动势</a:t>
            </a:r>
            <a:endParaRPr lang="en-US" altLang="zh-CN" sz="2400" dirty="0">
              <a:solidFill>
                <a:srgbClr val="FF0000"/>
              </a:solidFill>
            </a:endParaRPr>
          </a:p>
        </p:txBody>
      </p:sp>
      <p:sp>
        <p:nvSpPr>
          <p:cNvPr id="7" name="QB_6_AN.14_1#311a5e760.blank?pid=ff96d8cbb&amp;color=0,0,0&amp;vpa=9&amp;vtp=1&amp;bbb=1&amp;hb=1"/>
          <p:cNvSpPr/>
          <p:nvPr/>
        </p:nvSpPr>
        <p:spPr>
          <a:xfrm>
            <a:off x="612648" y="1495142"/>
            <a:ext cx="10963656" cy="1034669"/>
          </a:xfrm>
          <a:prstGeom prst="rect">
            <a:avLst/>
          </a:prstGeom>
          <a:noFill/>
          <a:ln/>
        </p:spPr>
        <p:txBody>
          <a:bodyPr wrap="square" lIns="0" tIns="0" rIns="0" bIns="0" rtlCol="0" anchor="t"/>
          <a:lstStyle/>
          <a:p>
            <a:pPr latinLnBrk="1">
              <a:lnSpc>
                <a:spcPct val="150000"/>
              </a:lnSpc>
            </a:pPr>
            <a:r>
              <a:rPr lang="en-US" altLang="zh-CN" sz="2400" b="1" i="0">
                <a:solidFill>
                  <a:srgbClr val="FF0000"/>
                </a:solidFill>
                <a:latin typeface="SimSun" panose="02010600030101010101" pitchFamily="2" charset="-122"/>
                <a:ea typeface="KaiTi" pitchFamily="34" charset="-122"/>
                <a:cs typeface="Times New Roman" pitchFamily="34" charset="-120"/>
              </a:rPr>
              <a:t>                                                                 </a:t>
            </a:r>
            <a:r>
              <a:rPr lang="en-US" altLang="zh-CN" sz="2400" b="1" i="0">
                <a:solidFill>
                  <a:srgbClr val="FF0000"/>
                </a:solidFill>
                <a:latin typeface="Times New Roman" pitchFamily="34" charset="0"/>
                <a:ea typeface="KaiTi" pitchFamily="34" charset="-122"/>
                <a:cs typeface="Times New Roman" pitchFamily="34" charset="-120"/>
              </a:rPr>
              <a:t>短路电流</a:t>
            </a:r>
            <a:endParaRPr lang="en-US" altLang="zh-CN" sz="2400" dirty="0">
              <a:solidFill>
                <a:srgbClr val="FF0000"/>
              </a:solidFill>
            </a:endParaRPr>
          </a:p>
        </p:txBody>
      </p:sp>
      <p:sp>
        <p:nvSpPr>
          <p:cNvPr id="8" name="QB_6_AN.16_1#311a5e760.blank?pid=ff96d8cbb&amp;color=0,0,0&amp;vpa=10&amp;vtp=1&amp;bbb=1"/>
          <p:cNvSpPr/>
          <p:nvPr/>
        </p:nvSpPr>
        <p:spPr>
          <a:xfrm>
            <a:off x="4439316" y="2032352"/>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电源内阻</a:t>
            </a:r>
            <a:endParaRPr lang="en-US" altLang="zh-CN" sz="2400" dirty="0">
              <a:solidFill>
                <a:srgbClr val="FF0000"/>
              </a:solidFill>
            </a:endParaRPr>
          </a:p>
        </p:txBody>
      </p:sp>
      <p:pic>
        <p:nvPicPr>
          <p:cNvPr id="9" name="QB_6_BD.15_1#3f9f2dd3f?pid=ff96d8cbb&amp;color=0,0,0&amp;tib=255,255,255&amp;vtp=1" descr="preencoded.png"/>
          <p:cNvPicPr>
            <a:picLocks noChangeAspect="1"/>
          </p:cNvPicPr>
          <p:nvPr/>
        </p:nvPicPr>
        <p:blipFill>
          <a:blip r:embed="rId6">
            <a:clrChange>
              <a:clrFrom>
                <a:srgbClr val="FFFFFF"/>
              </a:clrFrom>
              <a:clrTo>
                <a:srgbClr val="FFFFFF">
                  <a:alpha val="0"/>
                </a:srgbClr>
              </a:clrTo>
            </a:clrChange>
          </a:blip>
          <a:stretch>
            <a:fillRect/>
          </a:stretch>
        </p:blipFill>
        <p:spPr>
          <a:xfrm>
            <a:off x="5056632" y="2678782"/>
            <a:ext cx="2075688" cy="153619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left)">
                                      <p:cBhvr>
                                        <p:cTn id="31" dur="500"/>
                                        <p:tgtEl>
                                          <p:spTgt spid="8">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7" grpId="0" build="p" animBg="1"/>
      <p:bldP spid="8" grpId="0" build="p" animBg="1"/>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2353</Words>
  <Application>Microsoft Office PowerPoint</Application>
  <PresentationFormat>宽屏</PresentationFormat>
  <Paragraphs>351</Paragraphs>
  <Slides>44</Slides>
  <Notes>43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44</vt:i4>
      </vt:variant>
    </vt:vector>
  </HeadingPairs>
  <TitlesOfParts>
    <vt:vector size="52" baseType="lpstr">
      <vt:lpstr>华文细黑</vt:lpstr>
      <vt:lpstr>宋体</vt:lpstr>
      <vt:lpstr>微软雅黑</vt:lpstr>
      <vt:lpstr>Arial</vt:lpstr>
      <vt:lpstr>Calibri</vt:lpstr>
      <vt:lpstr>Cambria Math</vt:lpstr>
      <vt:lpstr>Times New Roman</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青 青</cp:lastModifiedBy>
  <cp:revision>3</cp:revision>
  <dcterms:created xsi:type="dcterms:W3CDTF">2025-01-22T10:07:48Z</dcterms:created>
  <dcterms:modified xsi:type="dcterms:W3CDTF">2025-01-24T02:55:47Z</dcterms:modified>
  <cp:category/>
  <cp:contentStatus/>
</cp:coreProperties>
</file>